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44"/>
  </p:notesMasterIdLst>
  <p:handoutMasterIdLst>
    <p:handoutMasterId r:id="rId45"/>
  </p:handoutMasterIdLst>
  <p:sldIdLst>
    <p:sldId id="273" r:id="rId3"/>
    <p:sldId id="276" r:id="rId4"/>
    <p:sldId id="321" r:id="rId5"/>
    <p:sldId id="274" r:id="rId6"/>
    <p:sldId id="277" r:id="rId7"/>
    <p:sldId id="343" r:id="rId8"/>
    <p:sldId id="344" r:id="rId9"/>
    <p:sldId id="354" r:id="rId10"/>
    <p:sldId id="338" r:id="rId11"/>
    <p:sldId id="339" r:id="rId12"/>
    <p:sldId id="340" r:id="rId13"/>
    <p:sldId id="341" r:id="rId14"/>
    <p:sldId id="342" r:id="rId15"/>
    <p:sldId id="345" r:id="rId16"/>
    <p:sldId id="346" r:id="rId17"/>
    <p:sldId id="347" r:id="rId18"/>
    <p:sldId id="294" r:id="rId19"/>
    <p:sldId id="300" r:id="rId20"/>
    <p:sldId id="320" r:id="rId21"/>
    <p:sldId id="317" r:id="rId22"/>
    <p:sldId id="324" r:id="rId23"/>
    <p:sldId id="308" r:id="rId24"/>
    <p:sldId id="334" r:id="rId25"/>
    <p:sldId id="326" r:id="rId26"/>
    <p:sldId id="355" r:id="rId27"/>
    <p:sldId id="356" r:id="rId28"/>
    <p:sldId id="330" r:id="rId29"/>
    <p:sldId id="329" r:id="rId30"/>
    <p:sldId id="331" r:id="rId31"/>
    <p:sldId id="299" r:id="rId32"/>
    <p:sldId id="335" r:id="rId33"/>
    <p:sldId id="310" r:id="rId34"/>
    <p:sldId id="316" r:id="rId35"/>
    <p:sldId id="311" r:id="rId36"/>
    <p:sldId id="257" r:id="rId37"/>
    <p:sldId id="348" r:id="rId38"/>
    <p:sldId id="349" r:id="rId39"/>
    <p:sldId id="351" r:id="rId40"/>
    <p:sldId id="352" r:id="rId41"/>
    <p:sldId id="353" r:id="rId42"/>
    <p:sldId id="272"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85" autoAdjust="0"/>
    <p:restoredTop sz="65543" autoAdjust="0"/>
  </p:normalViewPr>
  <p:slideViewPr>
    <p:cSldViewPr snapToGrid="0">
      <p:cViewPr varScale="1">
        <p:scale>
          <a:sx n="60" d="100"/>
          <a:sy n="60" d="100"/>
        </p:scale>
        <p:origin x="17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Bolen" userId="f68163bc-2de6-4001-8e16-e5ae4e0d8a83" providerId="ADAL" clId="{5BF6E8A7-350A-4B45-A980-287AE0A14190}"/>
    <pc:docChg chg="modSld">
      <pc:chgData name="Ed Bolen" userId="f68163bc-2de6-4001-8e16-e5ae4e0d8a83" providerId="ADAL" clId="{5BF6E8A7-350A-4B45-A980-287AE0A14190}" dt="2017-11-13T20:41:16.749" v="29" actId="20577"/>
      <pc:docMkLst>
        <pc:docMk/>
      </pc:docMkLst>
      <pc:sldChg chg="modSp">
        <pc:chgData name="Ed Bolen" userId="f68163bc-2de6-4001-8e16-e5ae4e0d8a83" providerId="ADAL" clId="{5BF6E8A7-350A-4B45-A980-287AE0A14190}" dt="2017-11-13T20:19:40.826" v="9" actId="20577"/>
        <pc:sldMkLst>
          <pc:docMk/>
          <pc:sldMk cId="2943194118" sldId="277"/>
        </pc:sldMkLst>
        <pc:spChg chg="mod">
          <ac:chgData name="Ed Bolen" userId="f68163bc-2de6-4001-8e16-e5ae4e0d8a83" providerId="ADAL" clId="{5BF6E8A7-350A-4B45-A980-287AE0A14190}" dt="2017-11-13T20:19:37.478" v="8" actId="1076"/>
          <ac:spMkLst>
            <pc:docMk/>
            <pc:sldMk cId="2943194118" sldId="277"/>
            <ac:spMk id="2" creationId="{00000000-0000-0000-0000-000000000000}"/>
          </ac:spMkLst>
        </pc:spChg>
        <pc:spChg chg="mod">
          <ac:chgData name="Ed Bolen" userId="f68163bc-2de6-4001-8e16-e5ae4e0d8a83" providerId="ADAL" clId="{5BF6E8A7-350A-4B45-A980-287AE0A14190}" dt="2017-11-13T20:19:40.826" v="9" actId="20577"/>
          <ac:spMkLst>
            <pc:docMk/>
            <pc:sldMk cId="2943194118" sldId="277"/>
            <ac:spMk id="3" creationId="{00000000-0000-0000-0000-000000000000}"/>
          </ac:spMkLst>
        </pc:spChg>
      </pc:sldChg>
      <pc:sldChg chg="modNotesTx">
        <pc:chgData name="Ed Bolen" userId="f68163bc-2de6-4001-8e16-e5ae4e0d8a83" providerId="ADAL" clId="{5BF6E8A7-350A-4B45-A980-287AE0A14190}" dt="2017-11-13T20:40:01.038" v="10" actId="20577"/>
        <pc:sldMkLst>
          <pc:docMk/>
          <pc:sldMk cId="2348547137" sldId="343"/>
        </pc:sldMkLst>
      </pc:sldChg>
      <pc:sldChg chg="modNotesTx">
        <pc:chgData name="Ed Bolen" userId="f68163bc-2de6-4001-8e16-e5ae4e0d8a83" providerId="ADAL" clId="{5BF6E8A7-350A-4B45-A980-287AE0A14190}" dt="2017-11-13T20:40:21.112" v="11" actId="20577"/>
        <pc:sldMkLst>
          <pc:docMk/>
          <pc:sldMk cId="1295014531" sldId="344"/>
        </pc:sldMkLst>
      </pc:sldChg>
      <pc:sldChg chg="modNotesTx">
        <pc:chgData name="Ed Bolen" userId="f68163bc-2de6-4001-8e16-e5ae4e0d8a83" providerId="ADAL" clId="{5BF6E8A7-350A-4B45-A980-287AE0A14190}" dt="2017-11-13T20:40:44.480" v="13" actId="20577"/>
        <pc:sldMkLst>
          <pc:docMk/>
          <pc:sldMk cId="724518016" sldId="347"/>
        </pc:sldMkLst>
      </pc:sldChg>
      <pc:sldChg chg="modSp modNotesTx">
        <pc:chgData name="Ed Bolen" userId="f68163bc-2de6-4001-8e16-e5ae4e0d8a83" providerId="ADAL" clId="{5BF6E8A7-350A-4B45-A980-287AE0A14190}" dt="2017-11-13T20:41:16.749" v="29" actId="20577"/>
        <pc:sldMkLst>
          <pc:docMk/>
          <pc:sldMk cId="3002502500" sldId="348"/>
        </pc:sldMkLst>
        <pc:spChg chg="mod">
          <ac:chgData name="Ed Bolen" userId="f68163bc-2de6-4001-8e16-e5ae4e0d8a83" providerId="ADAL" clId="{5BF6E8A7-350A-4B45-A980-287AE0A14190}" dt="2017-11-13T20:19:13.272" v="4" actId="1076"/>
          <ac:spMkLst>
            <pc:docMk/>
            <pc:sldMk cId="3002502500" sldId="348"/>
            <ac:spMk id="5" creationId="{00000000-0000-0000-0000-000000000000}"/>
          </ac:spMkLst>
        </pc:spChg>
      </pc:sldChg>
      <pc:sldChg chg="modSp">
        <pc:chgData name="Ed Bolen" userId="f68163bc-2de6-4001-8e16-e5ae4e0d8a83" providerId="ADAL" clId="{5BF6E8A7-350A-4B45-A980-287AE0A14190}" dt="2017-11-13T20:19:03.197" v="2" actId="113"/>
        <pc:sldMkLst>
          <pc:docMk/>
          <pc:sldMk cId="4130634380" sldId="349"/>
        </pc:sldMkLst>
        <pc:spChg chg="mod">
          <ac:chgData name="Ed Bolen" userId="f68163bc-2de6-4001-8e16-e5ae4e0d8a83" providerId="ADAL" clId="{5BF6E8A7-350A-4B45-A980-287AE0A14190}" dt="2017-11-13T20:19:03.197" v="2" actId="113"/>
          <ac:spMkLst>
            <pc:docMk/>
            <pc:sldMk cId="4130634380" sldId="349"/>
            <ac:spMk id="5" creationId="{00000000-0000-0000-0000-000000000000}"/>
          </ac:spMkLst>
        </pc:spChg>
      </pc:sldChg>
      <pc:sldChg chg="modSp">
        <pc:chgData name="Ed Bolen" userId="f68163bc-2de6-4001-8e16-e5ae4e0d8a83" providerId="ADAL" clId="{5BF6E8A7-350A-4B45-A980-287AE0A14190}" dt="2017-11-13T20:18:52.183" v="0" actId="113"/>
        <pc:sldMkLst>
          <pc:docMk/>
          <pc:sldMk cId="446613461" sldId="351"/>
        </pc:sldMkLst>
        <pc:spChg chg="mod">
          <ac:chgData name="Ed Bolen" userId="f68163bc-2de6-4001-8e16-e5ae4e0d8a83" providerId="ADAL" clId="{5BF6E8A7-350A-4B45-A980-287AE0A14190}" dt="2017-11-13T20:18:52.183" v="0" actId="113"/>
          <ac:spMkLst>
            <pc:docMk/>
            <pc:sldMk cId="446613461" sldId="351"/>
            <ac:spMk id="2" creationId="{00000000-0000-0000-0000-000000000000}"/>
          </ac:spMkLst>
        </pc:spChg>
      </pc:sldChg>
    </pc:docChg>
  </pc:docChgLst>
</pc:chgInfo>
</file>

<file path=ppt/diagrams/_rels/data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ata22.xml.rels><?xml version="1.0" encoding="UTF-8" standalone="yes"?>
<Relationships xmlns="http://schemas.openxmlformats.org/package/2006/relationships"><Relationship Id="rId1" Type="http://schemas.openxmlformats.org/officeDocument/2006/relationships/image" Target="../media/image34.jp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 Id="rId4" Type="http://schemas.openxmlformats.org/officeDocument/2006/relationships/image" Target="../media/image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image" Target="../media/image34.jpg"/></Relationships>
</file>

<file path=ppt/diagrams/_rels/drawing22.xml.rels><?xml version="1.0" encoding="UTF-8" standalone="yes"?>
<Relationships xmlns="http://schemas.openxmlformats.org/package/2006/relationships"><Relationship Id="rId1" Type="http://schemas.openxmlformats.org/officeDocument/2006/relationships/image" Target="../media/image34.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78135-8964-447C-8819-6EAB86E77F8F}"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n-US"/>
        </a:p>
      </dgm:t>
    </dgm:pt>
    <dgm:pt modelId="{B38CCBBC-C7CA-4D89-AFAC-27EB20965B57}">
      <dgm:prSet custT="1"/>
      <dgm:spPr>
        <a:ln w="31750"/>
      </dgm:spPr>
      <dgm:t>
        <a:bodyPr anchor="t"/>
        <a:lstStyle/>
        <a:p>
          <a:pPr rtl="0">
            <a:spcAft>
              <a:spcPts val="600"/>
            </a:spcAft>
          </a:pPr>
          <a:r>
            <a:rPr lang="en-US" sz="2400" b="1"/>
            <a:t>Center for Budget and Policy Priorities</a:t>
          </a:r>
        </a:p>
      </dgm:t>
    </dgm:pt>
    <dgm:pt modelId="{75616F1A-B990-491D-8E2B-032ECC93A1C3}" type="parTrans" cxnId="{E6108D81-3FBA-42C9-A4A7-414B87444865}">
      <dgm:prSet/>
      <dgm:spPr/>
      <dgm:t>
        <a:bodyPr/>
        <a:lstStyle/>
        <a:p>
          <a:endParaRPr lang="en-US" sz="2400" b="1"/>
        </a:p>
      </dgm:t>
    </dgm:pt>
    <dgm:pt modelId="{FD236C70-CCFA-4DA6-B16A-0355DE180C98}" type="sibTrans" cxnId="{E6108D81-3FBA-42C9-A4A7-414B87444865}">
      <dgm:prSet/>
      <dgm:spPr/>
      <dgm:t>
        <a:bodyPr/>
        <a:lstStyle/>
        <a:p>
          <a:endParaRPr lang="en-US" sz="2400" b="1"/>
        </a:p>
      </dgm:t>
    </dgm:pt>
    <dgm:pt modelId="{C614951B-CCC6-435D-82AC-590A651C038C}">
      <dgm:prSet custT="1"/>
      <dgm:spPr>
        <a:ln w="31750" cap="rnd">
          <a:solidFill>
            <a:scrgbClr r="0" g="0" b="0"/>
          </a:solidFill>
        </a:ln>
      </dgm:spPr>
      <dgm:t>
        <a:bodyPr anchor="t"/>
        <a:lstStyle/>
        <a:p>
          <a:pPr rtl="0"/>
          <a:r>
            <a:rPr lang="en-US" sz="2400" b="1" dirty="0"/>
            <a:t>Federation on Human Services Reform</a:t>
          </a:r>
        </a:p>
      </dgm:t>
    </dgm:pt>
    <dgm:pt modelId="{C8FF16FC-1080-4F1C-8361-2E76273D3B89}" type="parTrans" cxnId="{BC0377D7-1FCB-414B-9545-C556EEFC9A45}">
      <dgm:prSet/>
      <dgm:spPr/>
      <dgm:t>
        <a:bodyPr/>
        <a:lstStyle/>
        <a:p>
          <a:endParaRPr lang="en-US" sz="2400" b="1"/>
        </a:p>
      </dgm:t>
    </dgm:pt>
    <dgm:pt modelId="{C7DA35EE-FE88-447D-9F2B-FD9F4205C34A}" type="sibTrans" cxnId="{BC0377D7-1FCB-414B-9545-C556EEFC9A45}">
      <dgm:prSet/>
      <dgm:spPr/>
      <dgm:t>
        <a:bodyPr/>
        <a:lstStyle/>
        <a:p>
          <a:endParaRPr lang="en-US" sz="2400" b="1"/>
        </a:p>
      </dgm:t>
    </dgm:pt>
    <dgm:pt modelId="{18A3A780-7F6F-459C-8C2D-286252EC25A5}">
      <dgm:prSet custT="1"/>
      <dgm:spPr>
        <a:ln w="31750"/>
      </dgm:spPr>
      <dgm:t>
        <a:bodyPr anchor="t"/>
        <a:lstStyle/>
        <a:p>
          <a:pPr rtl="0"/>
          <a:r>
            <a:rPr lang="en-US" sz="2400" b="1" dirty="0"/>
            <a:t>Illinois Department of Human Services</a:t>
          </a:r>
        </a:p>
      </dgm:t>
    </dgm:pt>
    <dgm:pt modelId="{45B23BD7-C3AC-405E-8D36-2439689561A9}" type="parTrans" cxnId="{91BE06DF-0CF3-4AF6-B3BC-422C93187103}">
      <dgm:prSet/>
      <dgm:spPr/>
      <dgm:t>
        <a:bodyPr/>
        <a:lstStyle/>
        <a:p>
          <a:endParaRPr lang="en-US" sz="2400" b="1"/>
        </a:p>
      </dgm:t>
    </dgm:pt>
    <dgm:pt modelId="{B59FA10A-FFBB-4D21-A974-97BDADEAF58B}" type="sibTrans" cxnId="{91BE06DF-0CF3-4AF6-B3BC-422C93187103}">
      <dgm:prSet/>
      <dgm:spPr/>
      <dgm:t>
        <a:bodyPr/>
        <a:lstStyle/>
        <a:p>
          <a:endParaRPr lang="en-US" sz="2400" b="1"/>
        </a:p>
      </dgm:t>
    </dgm:pt>
    <dgm:pt modelId="{E90BFDE6-0EF2-4426-A44E-FCDB2A857BCC}">
      <dgm:prSet custT="1"/>
      <dgm:spPr>
        <a:ln w="31750"/>
      </dgm:spPr>
      <dgm:t>
        <a:bodyPr anchor="t"/>
        <a:lstStyle/>
        <a:p>
          <a:pPr rtl="0"/>
          <a:r>
            <a:rPr lang="en-US" sz="2400" b="1" dirty="0"/>
            <a:t>Shriver Center on Poverty Law</a:t>
          </a:r>
        </a:p>
      </dgm:t>
    </dgm:pt>
    <dgm:pt modelId="{05A4A451-3228-47B5-990A-051A87AF9119}" type="parTrans" cxnId="{AD40EFD0-5DEF-400D-A18C-BCFB14A1D6D4}">
      <dgm:prSet/>
      <dgm:spPr/>
      <dgm:t>
        <a:bodyPr/>
        <a:lstStyle/>
        <a:p>
          <a:endParaRPr lang="en-US" sz="2400" b="1"/>
        </a:p>
      </dgm:t>
    </dgm:pt>
    <dgm:pt modelId="{446330A7-9FD9-4A4F-97C8-D4EE2647540B}" type="sibTrans" cxnId="{AD40EFD0-5DEF-400D-A18C-BCFB14A1D6D4}">
      <dgm:prSet/>
      <dgm:spPr/>
      <dgm:t>
        <a:bodyPr/>
        <a:lstStyle/>
        <a:p>
          <a:endParaRPr lang="en-US" sz="2400" b="1"/>
        </a:p>
      </dgm:t>
    </dgm:pt>
    <dgm:pt modelId="{108C303D-8B5F-4A5E-B529-BCD66241624D}" type="pres">
      <dgm:prSet presAssocID="{81878135-8964-447C-8819-6EAB86E77F8F}" presName="diagram" presStyleCnt="0">
        <dgm:presLayoutVars>
          <dgm:dir/>
          <dgm:resizeHandles val="exact"/>
        </dgm:presLayoutVars>
      </dgm:prSet>
      <dgm:spPr/>
      <dgm:t>
        <a:bodyPr/>
        <a:lstStyle/>
        <a:p>
          <a:endParaRPr lang="en-US"/>
        </a:p>
      </dgm:t>
    </dgm:pt>
    <dgm:pt modelId="{5DAE1596-55B9-445B-8915-027DD80DFD07}" type="pres">
      <dgm:prSet presAssocID="{B38CCBBC-C7CA-4D89-AFAC-27EB20965B57}" presName="node" presStyleLbl="node1" presStyleIdx="0" presStyleCnt="4">
        <dgm:presLayoutVars>
          <dgm:bulletEnabled val="1"/>
        </dgm:presLayoutVars>
      </dgm:prSet>
      <dgm:spPr/>
      <dgm:t>
        <a:bodyPr/>
        <a:lstStyle/>
        <a:p>
          <a:endParaRPr lang="en-US"/>
        </a:p>
      </dgm:t>
    </dgm:pt>
    <dgm:pt modelId="{4BC75901-C1F8-477C-BD59-FDB284ADA172}" type="pres">
      <dgm:prSet presAssocID="{FD236C70-CCFA-4DA6-B16A-0355DE180C98}" presName="sibTrans" presStyleCnt="0"/>
      <dgm:spPr/>
    </dgm:pt>
    <dgm:pt modelId="{79D5C84D-1AC8-4A47-8C66-442213BD0B3C}" type="pres">
      <dgm:prSet presAssocID="{C614951B-CCC6-435D-82AC-590A651C038C}" presName="node" presStyleLbl="node1" presStyleIdx="1" presStyleCnt="4">
        <dgm:presLayoutVars>
          <dgm:bulletEnabled val="1"/>
        </dgm:presLayoutVars>
      </dgm:prSet>
      <dgm:spPr/>
      <dgm:t>
        <a:bodyPr/>
        <a:lstStyle/>
        <a:p>
          <a:endParaRPr lang="en-US"/>
        </a:p>
      </dgm:t>
    </dgm:pt>
    <dgm:pt modelId="{BA3D6677-EAAD-495B-835A-5C7D60386248}" type="pres">
      <dgm:prSet presAssocID="{C7DA35EE-FE88-447D-9F2B-FD9F4205C34A}" presName="sibTrans" presStyleCnt="0"/>
      <dgm:spPr/>
    </dgm:pt>
    <dgm:pt modelId="{DB012101-6498-4204-B77B-3424D19150BA}" type="pres">
      <dgm:prSet presAssocID="{18A3A780-7F6F-459C-8C2D-286252EC25A5}" presName="node" presStyleLbl="node1" presStyleIdx="2" presStyleCnt="4">
        <dgm:presLayoutVars>
          <dgm:bulletEnabled val="1"/>
        </dgm:presLayoutVars>
      </dgm:prSet>
      <dgm:spPr/>
      <dgm:t>
        <a:bodyPr/>
        <a:lstStyle/>
        <a:p>
          <a:endParaRPr lang="en-US"/>
        </a:p>
      </dgm:t>
    </dgm:pt>
    <dgm:pt modelId="{F4EF2011-D792-4B10-9705-A074C8817EB8}" type="pres">
      <dgm:prSet presAssocID="{B59FA10A-FFBB-4D21-A974-97BDADEAF58B}" presName="sibTrans" presStyleCnt="0"/>
      <dgm:spPr/>
    </dgm:pt>
    <dgm:pt modelId="{7E0CC6C2-D621-45C5-8C1A-7F08B9B0CC52}" type="pres">
      <dgm:prSet presAssocID="{E90BFDE6-0EF2-4426-A44E-FCDB2A857BCC}" presName="node" presStyleLbl="node1" presStyleIdx="3" presStyleCnt="4">
        <dgm:presLayoutVars>
          <dgm:bulletEnabled val="1"/>
        </dgm:presLayoutVars>
      </dgm:prSet>
      <dgm:spPr/>
      <dgm:t>
        <a:bodyPr/>
        <a:lstStyle/>
        <a:p>
          <a:endParaRPr lang="en-US"/>
        </a:p>
      </dgm:t>
    </dgm:pt>
  </dgm:ptLst>
  <dgm:cxnLst>
    <dgm:cxn modelId="{E6108D81-3FBA-42C9-A4A7-414B87444865}" srcId="{81878135-8964-447C-8819-6EAB86E77F8F}" destId="{B38CCBBC-C7CA-4D89-AFAC-27EB20965B57}" srcOrd="0" destOrd="0" parTransId="{75616F1A-B990-491D-8E2B-032ECC93A1C3}" sibTransId="{FD236C70-CCFA-4DA6-B16A-0355DE180C98}"/>
    <dgm:cxn modelId="{AD40EFD0-5DEF-400D-A18C-BCFB14A1D6D4}" srcId="{81878135-8964-447C-8819-6EAB86E77F8F}" destId="{E90BFDE6-0EF2-4426-A44E-FCDB2A857BCC}" srcOrd="3" destOrd="0" parTransId="{05A4A451-3228-47B5-990A-051A87AF9119}" sibTransId="{446330A7-9FD9-4A4F-97C8-D4EE2647540B}"/>
    <dgm:cxn modelId="{E2D4F96A-6304-40B6-9C57-87CA9915BAA4}" type="presOf" srcId="{81878135-8964-447C-8819-6EAB86E77F8F}" destId="{108C303D-8B5F-4A5E-B529-BCD66241624D}" srcOrd="0" destOrd="0" presId="urn:microsoft.com/office/officeart/2005/8/layout/default"/>
    <dgm:cxn modelId="{91BE06DF-0CF3-4AF6-B3BC-422C93187103}" srcId="{81878135-8964-447C-8819-6EAB86E77F8F}" destId="{18A3A780-7F6F-459C-8C2D-286252EC25A5}" srcOrd="2" destOrd="0" parTransId="{45B23BD7-C3AC-405E-8D36-2439689561A9}" sibTransId="{B59FA10A-FFBB-4D21-A974-97BDADEAF58B}"/>
    <dgm:cxn modelId="{AA5ADF37-95FF-4865-BB29-A5E866B2119C}" type="presOf" srcId="{C614951B-CCC6-435D-82AC-590A651C038C}" destId="{79D5C84D-1AC8-4A47-8C66-442213BD0B3C}" srcOrd="0" destOrd="0" presId="urn:microsoft.com/office/officeart/2005/8/layout/default"/>
    <dgm:cxn modelId="{FF07D99A-7098-4EB8-915F-DDF01B5A7388}" type="presOf" srcId="{18A3A780-7F6F-459C-8C2D-286252EC25A5}" destId="{DB012101-6498-4204-B77B-3424D19150BA}" srcOrd="0" destOrd="0" presId="urn:microsoft.com/office/officeart/2005/8/layout/default"/>
    <dgm:cxn modelId="{BC0377D7-1FCB-414B-9545-C556EEFC9A45}" srcId="{81878135-8964-447C-8819-6EAB86E77F8F}" destId="{C614951B-CCC6-435D-82AC-590A651C038C}" srcOrd="1" destOrd="0" parTransId="{C8FF16FC-1080-4F1C-8361-2E76273D3B89}" sibTransId="{C7DA35EE-FE88-447D-9F2B-FD9F4205C34A}"/>
    <dgm:cxn modelId="{EA489E31-F0A1-4131-AE1F-8E0A68D51BE1}" type="presOf" srcId="{B38CCBBC-C7CA-4D89-AFAC-27EB20965B57}" destId="{5DAE1596-55B9-445B-8915-027DD80DFD07}" srcOrd="0" destOrd="0" presId="urn:microsoft.com/office/officeart/2005/8/layout/default"/>
    <dgm:cxn modelId="{A547371B-9A6E-4E54-A7F8-ADC244B9C03D}" type="presOf" srcId="{E90BFDE6-0EF2-4426-A44E-FCDB2A857BCC}" destId="{7E0CC6C2-D621-45C5-8C1A-7F08B9B0CC52}" srcOrd="0" destOrd="0" presId="urn:microsoft.com/office/officeart/2005/8/layout/default"/>
    <dgm:cxn modelId="{66D88972-CBEF-4FBE-B5C9-9F718325ECA1}" type="presParOf" srcId="{108C303D-8B5F-4A5E-B529-BCD66241624D}" destId="{5DAE1596-55B9-445B-8915-027DD80DFD07}" srcOrd="0" destOrd="0" presId="urn:microsoft.com/office/officeart/2005/8/layout/default"/>
    <dgm:cxn modelId="{05DABE91-8B89-48E9-8980-AD2653D2E12E}" type="presParOf" srcId="{108C303D-8B5F-4A5E-B529-BCD66241624D}" destId="{4BC75901-C1F8-477C-BD59-FDB284ADA172}" srcOrd="1" destOrd="0" presId="urn:microsoft.com/office/officeart/2005/8/layout/default"/>
    <dgm:cxn modelId="{29F90697-653B-46E1-8F3E-C00A0B9A881E}" type="presParOf" srcId="{108C303D-8B5F-4A5E-B529-BCD66241624D}" destId="{79D5C84D-1AC8-4A47-8C66-442213BD0B3C}" srcOrd="2" destOrd="0" presId="urn:microsoft.com/office/officeart/2005/8/layout/default"/>
    <dgm:cxn modelId="{0B17C18F-C386-47E7-9256-EF72548B4DA7}" type="presParOf" srcId="{108C303D-8B5F-4A5E-B529-BCD66241624D}" destId="{BA3D6677-EAAD-495B-835A-5C7D60386248}" srcOrd="3" destOrd="0" presId="urn:microsoft.com/office/officeart/2005/8/layout/default"/>
    <dgm:cxn modelId="{1C44AB85-C8E0-458A-872D-636CC818E316}" type="presParOf" srcId="{108C303D-8B5F-4A5E-B529-BCD66241624D}" destId="{DB012101-6498-4204-B77B-3424D19150BA}" srcOrd="4" destOrd="0" presId="urn:microsoft.com/office/officeart/2005/8/layout/default"/>
    <dgm:cxn modelId="{08DD566B-701A-4FF0-9738-95E30EBD0B49}" type="presParOf" srcId="{108C303D-8B5F-4A5E-B529-BCD66241624D}" destId="{F4EF2011-D792-4B10-9705-A074C8817EB8}" srcOrd="5" destOrd="0" presId="urn:microsoft.com/office/officeart/2005/8/layout/default"/>
    <dgm:cxn modelId="{D329B164-4B35-477F-AB0F-70C82429E329}" type="presParOf" srcId="{108C303D-8B5F-4A5E-B529-BCD66241624D}" destId="{7E0CC6C2-D621-45C5-8C1A-7F08B9B0CC52}" srcOrd="6" destOrd="0" presId="urn:microsoft.com/office/officeart/2005/8/layout/default"/>
  </dgm:cxnLst>
  <dgm:bg/>
  <dgm:whole>
    <a:ln w="317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C8AD48-7AA1-4F2B-8D29-2AD522557BA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9BEF6B6-BEFC-4874-85BC-2DD46217202E}">
      <dgm:prSet custT="1"/>
      <dgm:spPr/>
      <dgm:t>
        <a:bodyPr/>
        <a:lstStyle/>
        <a:p>
          <a:pPr rtl="0"/>
          <a:r>
            <a:rPr lang="en-US" sz="1800" dirty="0"/>
            <a:t>Nancy has not completed high school.  She is currently participating in GED classes 20 hours a week.  Nancy meets the requirement </a:t>
          </a:r>
        </a:p>
      </dgm:t>
    </dgm:pt>
    <dgm:pt modelId="{4588FE12-DE20-47CC-8299-70B2C8803434}" type="parTrans" cxnId="{C8367099-D996-4C7C-9E32-10F207D88C6F}">
      <dgm:prSet/>
      <dgm:spPr/>
      <dgm:t>
        <a:bodyPr/>
        <a:lstStyle/>
        <a:p>
          <a:endParaRPr lang="en-US" sz="1800"/>
        </a:p>
      </dgm:t>
    </dgm:pt>
    <dgm:pt modelId="{B21B5BDA-F933-461B-ACBF-4DF2B7EB30FF}" type="sibTrans" cxnId="{C8367099-D996-4C7C-9E32-10F207D88C6F}">
      <dgm:prSet/>
      <dgm:spPr/>
      <dgm:t>
        <a:bodyPr/>
        <a:lstStyle/>
        <a:p>
          <a:endParaRPr lang="en-US" sz="1800"/>
        </a:p>
      </dgm:t>
    </dgm:pt>
    <dgm:pt modelId="{B1A238A9-C673-405B-86F6-1E84B40A0DA3}" type="pres">
      <dgm:prSet presAssocID="{6BC8AD48-7AA1-4F2B-8D29-2AD522557BA0}" presName="linear" presStyleCnt="0">
        <dgm:presLayoutVars>
          <dgm:animLvl val="lvl"/>
          <dgm:resizeHandles val="exact"/>
        </dgm:presLayoutVars>
      </dgm:prSet>
      <dgm:spPr/>
      <dgm:t>
        <a:bodyPr/>
        <a:lstStyle/>
        <a:p>
          <a:endParaRPr lang="en-US"/>
        </a:p>
      </dgm:t>
    </dgm:pt>
    <dgm:pt modelId="{34447B4C-7D94-4207-88F4-A4A66B4E6A88}" type="pres">
      <dgm:prSet presAssocID="{D9BEF6B6-BEFC-4874-85BC-2DD46217202E}" presName="parentText" presStyleLbl="node1" presStyleIdx="0" presStyleCnt="1" custLinFactNeighborX="-7525" custLinFactNeighborY="-20158">
        <dgm:presLayoutVars>
          <dgm:chMax val="0"/>
          <dgm:bulletEnabled val="1"/>
        </dgm:presLayoutVars>
      </dgm:prSet>
      <dgm:spPr/>
      <dgm:t>
        <a:bodyPr/>
        <a:lstStyle/>
        <a:p>
          <a:endParaRPr lang="en-US"/>
        </a:p>
      </dgm:t>
    </dgm:pt>
  </dgm:ptLst>
  <dgm:cxnLst>
    <dgm:cxn modelId="{84E7973E-5236-4BB9-8276-885E1BE82026}" type="presOf" srcId="{D9BEF6B6-BEFC-4874-85BC-2DD46217202E}" destId="{34447B4C-7D94-4207-88F4-A4A66B4E6A88}" srcOrd="0" destOrd="0" presId="urn:microsoft.com/office/officeart/2005/8/layout/vList2"/>
    <dgm:cxn modelId="{05639611-D3DB-48EA-8C56-76D6267C38A5}" type="presOf" srcId="{6BC8AD48-7AA1-4F2B-8D29-2AD522557BA0}" destId="{B1A238A9-C673-405B-86F6-1E84B40A0DA3}" srcOrd="0" destOrd="0" presId="urn:microsoft.com/office/officeart/2005/8/layout/vList2"/>
    <dgm:cxn modelId="{C8367099-D996-4C7C-9E32-10F207D88C6F}" srcId="{6BC8AD48-7AA1-4F2B-8D29-2AD522557BA0}" destId="{D9BEF6B6-BEFC-4874-85BC-2DD46217202E}" srcOrd="0" destOrd="0" parTransId="{4588FE12-DE20-47CC-8299-70B2C8803434}" sibTransId="{B21B5BDA-F933-461B-ACBF-4DF2B7EB30FF}"/>
    <dgm:cxn modelId="{D7B271BC-A9A5-45AA-8A3B-9021A3ACFD58}" type="presParOf" srcId="{B1A238A9-C673-405B-86F6-1E84B40A0DA3}" destId="{34447B4C-7D94-4207-88F4-A4A66B4E6A88}"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771DD1-8158-422A-82ED-79D2DF97C1FC}"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EC21E08-E5A2-4EC1-8443-AAFB6D0408BC}">
      <dgm:prSet/>
      <dgm:spPr/>
      <dgm:t>
        <a:bodyPr/>
        <a:lstStyle/>
        <a:p>
          <a:pPr rtl="0"/>
          <a:r>
            <a:rPr lang="en-US" dirty="0"/>
            <a:t>Work requirement has to be documented </a:t>
          </a:r>
          <a:r>
            <a:rPr lang="en-US" dirty="0" smtClean="0"/>
            <a:t>at initial application, REDEs and through change </a:t>
          </a:r>
          <a:r>
            <a:rPr lang="en-US" dirty="0" err="1" smtClean="0"/>
            <a:t>rport</a:t>
          </a:r>
          <a:endParaRPr lang="en-US" dirty="0"/>
        </a:p>
      </dgm:t>
    </dgm:pt>
    <dgm:pt modelId="{B6B5D170-697B-40DE-B16C-584CE1BFDBAC}" type="parTrans" cxnId="{82726B75-1073-4407-9B57-104F39CBF194}">
      <dgm:prSet/>
      <dgm:spPr/>
      <dgm:t>
        <a:bodyPr/>
        <a:lstStyle/>
        <a:p>
          <a:endParaRPr lang="en-US"/>
        </a:p>
      </dgm:t>
    </dgm:pt>
    <dgm:pt modelId="{37709D79-F17B-473D-805A-315B238BA15A}" type="sibTrans" cxnId="{82726B75-1073-4407-9B57-104F39CBF194}">
      <dgm:prSet/>
      <dgm:spPr/>
      <dgm:t>
        <a:bodyPr/>
        <a:lstStyle/>
        <a:p>
          <a:endParaRPr lang="en-US"/>
        </a:p>
      </dgm:t>
    </dgm:pt>
    <dgm:pt modelId="{938B5F14-1DE5-4ECE-94C6-31DF27D74B1B}">
      <dgm:prSet/>
      <dgm:spPr/>
      <dgm:t>
        <a:bodyPr/>
        <a:lstStyle/>
        <a:p>
          <a:pPr rtl="0"/>
          <a:r>
            <a:rPr lang="en-US"/>
            <a:t>If a month is exempt it does not count</a:t>
          </a:r>
        </a:p>
      </dgm:t>
    </dgm:pt>
    <dgm:pt modelId="{39C58366-F5EB-4894-9D3B-88E1CBB5FB88}" type="parTrans" cxnId="{1441126C-1D81-42E9-BA0F-0CA3B0656024}">
      <dgm:prSet/>
      <dgm:spPr/>
      <dgm:t>
        <a:bodyPr/>
        <a:lstStyle/>
        <a:p>
          <a:endParaRPr lang="en-US"/>
        </a:p>
      </dgm:t>
    </dgm:pt>
    <dgm:pt modelId="{2A93E2FE-5578-4504-B9AA-0F957E649958}" type="sibTrans" cxnId="{1441126C-1D81-42E9-BA0F-0CA3B0656024}">
      <dgm:prSet/>
      <dgm:spPr/>
      <dgm:t>
        <a:bodyPr/>
        <a:lstStyle/>
        <a:p>
          <a:endParaRPr lang="en-US"/>
        </a:p>
      </dgm:t>
    </dgm:pt>
    <dgm:pt modelId="{3AA2A4A2-BB87-498B-81C4-D8567D454871}">
      <dgm:prSet/>
      <dgm:spPr/>
      <dgm:t>
        <a:bodyPr/>
        <a:lstStyle/>
        <a:p>
          <a:pPr rtl="0"/>
          <a:r>
            <a:rPr lang="en-US" dirty="0"/>
            <a:t>Requirement has to be met for any month not exempt</a:t>
          </a:r>
        </a:p>
      </dgm:t>
    </dgm:pt>
    <dgm:pt modelId="{951010A7-BE8E-496E-A45F-5FA9ABC2D97E}" type="parTrans" cxnId="{FDAF65D4-35D7-4CD9-9C6F-261932608165}">
      <dgm:prSet/>
      <dgm:spPr/>
      <dgm:t>
        <a:bodyPr/>
        <a:lstStyle/>
        <a:p>
          <a:endParaRPr lang="en-US"/>
        </a:p>
      </dgm:t>
    </dgm:pt>
    <dgm:pt modelId="{C3C11DD1-2FA8-4974-A00A-68A500D414F6}" type="sibTrans" cxnId="{FDAF65D4-35D7-4CD9-9C6F-261932608165}">
      <dgm:prSet/>
      <dgm:spPr/>
      <dgm:t>
        <a:bodyPr/>
        <a:lstStyle/>
        <a:p>
          <a:endParaRPr lang="en-US"/>
        </a:p>
      </dgm:t>
    </dgm:pt>
    <dgm:pt modelId="{291A431E-4743-45F3-9BE9-223E108519A2}">
      <dgm:prSet/>
      <dgm:spPr/>
      <dgm:t>
        <a:bodyPr/>
        <a:lstStyle/>
        <a:p>
          <a:pPr rtl="0"/>
          <a:r>
            <a:rPr lang="en-US" dirty="0"/>
            <a:t>If requirement not met for 3 months the person is ineligible</a:t>
          </a:r>
        </a:p>
      </dgm:t>
    </dgm:pt>
    <dgm:pt modelId="{66576007-88BB-4A72-9C5B-8AB7A1BF3E58}" type="parTrans" cxnId="{4BBAE657-BE57-450A-B0B7-8FBDAA6C75CF}">
      <dgm:prSet/>
      <dgm:spPr/>
      <dgm:t>
        <a:bodyPr/>
        <a:lstStyle/>
        <a:p>
          <a:endParaRPr lang="en-US"/>
        </a:p>
      </dgm:t>
    </dgm:pt>
    <dgm:pt modelId="{19BE385E-2EEB-4734-BA53-D94873E9BBD7}" type="sibTrans" cxnId="{4BBAE657-BE57-450A-B0B7-8FBDAA6C75CF}">
      <dgm:prSet/>
      <dgm:spPr/>
      <dgm:t>
        <a:bodyPr/>
        <a:lstStyle/>
        <a:p>
          <a:endParaRPr lang="en-US"/>
        </a:p>
      </dgm:t>
    </dgm:pt>
    <dgm:pt modelId="{1DD44386-BB5E-4E54-801F-6B2EFCB23D47}" type="pres">
      <dgm:prSet presAssocID="{8C771DD1-8158-422A-82ED-79D2DF97C1FC}" presName="linear" presStyleCnt="0">
        <dgm:presLayoutVars>
          <dgm:animLvl val="lvl"/>
          <dgm:resizeHandles val="exact"/>
        </dgm:presLayoutVars>
      </dgm:prSet>
      <dgm:spPr/>
      <dgm:t>
        <a:bodyPr/>
        <a:lstStyle/>
        <a:p>
          <a:endParaRPr lang="en-US"/>
        </a:p>
      </dgm:t>
    </dgm:pt>
    <dgm:pt modelId="{75DBE11E-4654-44AA-8116-1FFB920034CF}" type="pres">
      <dgm:prSet presAssocID="{EEC21E08-E5A2-4EC1-8443-AAFB6D0408BC}" presName="parentText" presStyleLbl="node1" presStyleIdx="0" presStyleCnt="2">
        <dgm:presLayoutVars>
          <dgm:chMax val="0"/>
          <dgm:bulletEnabled val="1"/>
        </dgm:presLayoutVars>
      </dgm:prSet>
      <dgm:spPr/>
      <dgm:t>
        <a:bodyPr/>
        <a:lstStyle/>
        <a:p>
          <a:endParaRPr lang="en-US"/>
        </a:p>
      </dgm:t>
    </dgm:pt>
    <dgm:pt modelId="{8168D5D1-E930-4D47-95C2-8F26EC1695D9}" type="pres">
      <dgm:prSet presAssocID="{EEC21E08-E5A2-4EC1-8443-AAFB6D0408BC}" presName="childText" presStyleLbl="revTx" presStyleIdx="0" presStyleCnt="1">
        <dgm:presLayoutVars>
          <dgm:bulletEnabled val="1"/>
        </dgm:presLayoutVars>
      </dgm:prSet>
      <dgm:spPr/>
      <dgm:t>
        <a:bodyPr/>
        <a:lstStyle/>
        <a:p>
          <a:endParaRPr lang="en-US"/>
        </a:p>
      </dgm:t>
    </dgm:pt>
    <dgm:pt modelId="{331AFEC3-1D9C-4501-A821-77D7FBF2CEC6}" type="pres">
      <dgm:prSet presAssocID="{291A431E-4743-45F3-9BE9-223E108519A2}" presName="parentText" presStyleLbl="node1" presStyleIdx="1" presStyleCnt="2">
        <dgm:presLayoutVars>
          <dgm:chMax val="0"/>
          <dgm:bulletEnabled val="1"/>
        </dgm:presLayoutVars>
      </dgm:prSet>
      <dgm:spPr/>
      <dgm:t>
        <a:bodyPr/>
        <a:lstStyle/>
        <a:p>
          <a:endParaRPr lang="en-US"/>
        </a:p>
      </dgm:t>
    </dgm:pt>
  </dgm:ptLst>
  <dgm:cxnLst>
    <dgm:cxn modelId="{52A0F808-99CB-4849-8044-16301F4D10C5}" type="presOf" srcId="{8C771DD1-8158-422A-82ED-79D2DF97C1FC}" destId="{1DD44386-BB5E-4E54-801F-6B2EFCB23D47}" srcOrd="0" destOrd="0" presId="urn:microsoft.com/office/officeart/2005/8/layout/vList2"/>
    <dgm:cxn modelId="{FDAF65D4-35D7-4CD9-9C6F-261932608165}" srcId="{EEC21E08-E5A2-4EC1-8443-AAFB6D0408BC}" destId="{3AA2A4A2-BB87-498B-81C4-D8567D454871}" srcOrd="1" destOrd="0" parTransId="{951010A7-BE8E-496E-A45F-5FA9ABC2D97E}" sibTransId="{C3C11DD1-2FA8-4974-A00A-68A500D414F6}"/>
    <dgm:cxn modelId="{4BBAE657-BE57-450A-B0B7-8FBDAA6C75CF}" srcId="{8C771DD1-8158-422A-82ED-79D2DF97C1FC}" destId="{291A431E-4743-45F3-9BE9-223E108519A2}" srcOrd="1" destOrd="0" parTransId="{66576007-88BB-4A72-9C5B-8AB7A1BF3E58}" sibTransId="{19BE385E-2EEB-4734-BA53-D94873E9BBD7}"/>
    <dgm:cxn modelId="{1441126C-1D81-42E9-BA0F-0CA3B0656024}" srcId="{EEC21E08-E5A2-4EC1-8443-AAFB6D0408BC}" destId="{938B5F14-1DE5-4ECE-94C6-31DF27D74B1B}" srcOrd="0" destOrd="0" parTransId="{39C58366-F5EB-4894-9D3B-88E1CBB5FB88}" sibTransId="{2A93E2FE-5578-4504-B9AA-0F957E649958}"/>
    <dgm:cxn modelId="{22198CDD-F6EE-4EFE-9422-7C5F7B927F78}" type="presOf" srcId="{938B5F14-1DE5-4ECE-94C6-31DF27D74B1B}" destId="{8168D5D1-E930-4D47-95C2-8F26EC1695D9}" srcOrd="0" destOrd="0" presId="urn:microsoft.com/office/officeart/2005/8/layout/vList2"/>
    <dgm:cxn modelId="{82726B75-1073-4407-9B57-104F39CBF194}" srcId="{8C771DD1-8158-422A-82ED-79D2DF97C1FC}" destId="{EEC21E08-E5A2-4EC1-8443-AAFB6D0408BC}" srcOrd="0" destOrd="0" parTransId="{B6B5D170-697B-40DE-B16C-584CE1BFDBAC}" sibTransId="{37709D79-F17B-473D-805A-315B238BA15A}"/>
    <dgm:cxn modelId="{68F9B237-6DA9-4742-BF91-81072CB21444}" type="presOf" srcId="{291A431E-4743-45F3-9BE9-223E108519A2}" destId="{331AFEC3-1D9C-4501-A821-77D7FBF2CEC6}" srcOrd="0" destOrd="0" presId="urn:microsoft.com/office/officeart/2005/8/layout/vList2"/>
    <dgm:cxn modelId="{60745E4E-7A12-496D-8FE6-72696F849379}" type="presOf" srcId="{3AA2A4A2-BB87-498B-81C4-D8567D454871}" destId="{8168D5D1-E930-4D47-95C2-8F26EC1695D9}" srcOrd="0" destOrd="1" presId="urn:microsoft.com/office/officeart/2005/8/layout/vList2"/>
    <dgm:cxn modelId="{AF0EDFF4-327D-478F-BAAA-A520AA940D38}" type="presOf" srcId="{EEC21E08-E5A2-4EC1-8443-AAFB6D0408BC}" destId="{75DBE11E-4654-44AA-8116-1FFB920034CF}" srcOrd="0" destOrd="0" presId="urn:microsoft.com/office/officeart/2005/8/layout/vList2"/>
    <dgm:cxn modelId="{1D82EC26-A8BE-4277-8AE7-8B4E19752A77}" type="presParOf" srcId="{1DD44386-BB5E-4E54-801F-6B2EFCB23D47}" destId="{75DBE11E-4654-44AA-8116-1FFB920034CF}" srcOrd="0" destOrd="0" presId="urn:microsoft.com/office/officeart/2005/8/layout/vList2"/>
    <dgm:cxn modelId="{7000DF09-52EB-4A0E-A9DC-542C3CDA721B}" type="presParOf" srcId="{1DD44386-BB5E-4E54-801F-6B2EFCB23D47}" destId="{8168D5D1-E930-4D47-95C2-8F26EC1695D9}" srcOrd="1" destOrd="0" presId="urn:microsoft.com/office/officeart/2005/8/layout/vList2"/>
    <dgm:cxn modelId="{1E539A72-9184-4E40-917F-70A26BD340E7}" type="presParOf" srcId="{1DD44386-BB5E-4E54-801F-6B2EFCB23D47}" destId="{331AFEC3-1D9C-4501-A821-77D7FBF2CEC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0BB399-D707-4D69-8BC8-3FF809698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95FA2F-AED8-406C-9910-59435831648D}">
      <dgm:prSet/>
      <dgm:spPr/>
      <dgm:t>
        <a:bodyPr/>
        <a:lstStyle/>
        <a:p>
          <a:pPr rtl="0"/>
          <a:r>
            <a:rPr lang="en-US" dirty="0"/>
            <a:t>College </a:t>
          </a:r>
          <a:r>
            <a:rPr lang="en-US" dirty="0" smtClean="0"/>
            <a:t>students can now qualify </a:t>
          </a:r>
          <a:r>
            <a:rPr lang="en-US" dirty="0"/>
            <a:t>for SNAP if:</a:t>
          </a:r>
        </a:p>
      </dgm:t>
    </dgm:pt>
    <dgm:pt modelId="{AFEA2E14-D59F-4377-9E53-B3751490E449}" type="parTrans" cxnId="{71F79F98-5F1D-4604-B8D5-6BCCDEFA1932}">
      <dgm:prSet/>
      <dgm:spPr/>
      <dgm:t>
        <a:bodyPr/>
        <a:lstStyle/>
        <a:p>
          <a:endParaRPr lang="en-US"/>
        </a:p>
      </dgm:t>
    </dgm:pt>
    <dgm:pt modelId="{AF6F2490-5056-450B-B6B0-EC45227E2EBD}" type="sibTrans" cxnId="{71F79F98-5F1D-4604-B8D5-6BCCDEFA1932}">
      <dgm:prSet/>
      <dgm:spPr/>
      <dgm:t>
        <a:bodyPr/>
        <a:lstStyle/>
        <a:p>
          <a:endParaRPr lang="en-US"/>
        </a:p>
      </dgm:t>
    </dgm:pt>
    <dgm:pt modelId="{E6DCAEF6-CCDC-416D-8936-879775568DB1}">
      <dgm:prSet/>
      <dgm:spPr/>
      <dgm:t>
        <a:bodyPr/>
        <a:lstStyle/>
        <a:p>
          <a:pPr rtl="0"/>
          <a:r>
            <a:rPr lang="en-US" dirty="0"/>
            <a:t>Enrolled in an employment and training program through the Perkins Career and Technical Education Improvement Program OR</a:t>
          </a:r>
        </a:p>
      </dgm:t>
    </dgm:pt>
    <dgm:pt modelId="{8EB18EED-7A23-41FB-9538-471D48555C5A}" type="parTrans" cxnId="{192A5AA7-C20E-4B7A-B7B0-18073F2BB26F}">
      <dgm:prSet/>
      <dgm:spPr/>
      <dgm:t>
        <a:bodyPr/>
        <a:lstStyle/>
        <a:p>
          <a:endParaRPr lang="en-US"/>
        </a:p>
      </dgm:t>
    </dgm:pt>
    <dgm:pt modelId="{A61C1D3C-DE14-483A-9C54-6FFE5D7486A0}" type="sibTrans" cxnId="{192A5AA7-C20E-4B7A-B7B0-18073F2BB26F}">
      <dgm:prSet/>
      <dgm:spPr/>
      <dgm:t>
        <a:bodyPr/>
        <a:lstStyle/>
        <a:p>
          <a:endParaRPr lang="en-US"/>
        </a:p>
      </dgm:t>
    </dgm:pt>
    <dgm:pt modelId="{E343EC98-A3D6-4EE4-9AB8-127065DC2F13}">
      <dgm:prSet/>
      <dgm:spPr/>
      <dgm:t>
        <a:bodyPr/>
        <a:lstStyle/>
        <a:p>
          <a:pPr rtl="0"/>
          <a:r>
            <a:rPr lang="en-US" dirty="0"/>
            <a:t>Special career or community education program that leads to employment</a:t>
          </a:r>
        </a:p>
      </dgm:t>
    </dgm:pt>
    <dgm:pt modelId="{BFEABC92-4F6C-4F12-A41C-3795A486573A}" type="parTrans" cxnId="{71B758EB-B94F-4CBE-B1A5-20E871B15B89}">
      <dgm:prSet/>
      <dgm:spPr/>
      <dgm:t>
        <a:bodyPr/>
        <a:lstStyle/>
        <a:p>
          <a:endParaRPr lang="en-US"/>
        </a:p>
      </dgm:t>
    </dgm:pt>
    <dgm:pt modelId="{793D080B-401F-4A09-A4D8-968DFDE43429}" type="sibTrans" cxnId="{71B758EB-B94F-4CBE-B1A5-20E871B15B89}">
      <dgm:prSet/>
      <dgm:spPr/>
      <dgm:t>
        <a:bodyPr/>
        <a:lstStyle/>
        <a:p>
          <a:endParaRPr lang="en-US"/>
        </a:p>
      </dgm:t>
    </dgm:pt>
    <dgm:pt modelId="{40D77071-161A-45E6-B460-C7B1C5F57BF7}">
      <dgm:prSet/>
      <dgm:spPr/>
      <dgm:t>
        <a:bodyPr/>
        <a:lstStyle/>
        <a:p>
          <a:pPr rtl="0"/>
          <a:r>
            <a:rPr lang="en-US" dirty="0" smtClean="0"/>
            <a:t>Participation in this program exempts the student from other ABAWD activities</a:t>
          </a:r>
          <a:endParaRPr lang="en-US" dirty="0"/>
        </a:p>
      </dgm:t>
    </dgm:pt>
    <dgm:pt modelId="{ADC20057-9028-4420-A598-FE55B60356C0}" type="parTrans" cxnId="{DA4A2712-8971-47DA-A30A-6793A0AB1A0E}">
      <dgm:prSet/>
      <dgm:spPr/>
    </dgm:pt>
    <dgm:pt modelId="{9C8C37D1-E185-4032-B039-F23CAA11C173}" type="sibTrans" cxnId="{DA4A2712-8971-47DA-A30A-6793A0AB1A0E}">
      <dgm:prSet/>
      <dgm:spPr/>
    </dgm:pt>
    <dgm:pt modelId="{9ED09D74-1DE1-447F-B0A6-E3E5097F36E4}" type="pres">
      <dgm:prSet presAssocID="{1B0BB399-D707-4D69-8BC8-3FF809698C94}" presName="linear" presStyleCnt="0">
        <dgm:presLayoutVars>
          <dgm:animLvl val="lvl"/>
          <dgm:resizeHandles val="exact"/>
        </dgm:presLayoutVars>
      </dgm:prSet>
      <dgm:spPr/>
      <dgm:t>
        <a:bodyPr/>
        <a:lstStyle/>
        <a:p>
          <a:endParaRPr lang="en-US"/>
        </a:p>
      </dgm:t>
    </dgm:pt>
    <dgm:pt modelId="{625E4085-22D5-416B-9220-898C6CF4E5AD}" type="pres">
      <dgm:prSet presAssocID="{7E95FA2F-AED8-406C-9910-59435831648D}" presName="parentText" presStyleLbl="node1" presStyleIdx="0" presStyleCnt="2">
        <dgm:presLayoutVars>
          <dgm:chMax val="0"/>
          <dgm:bulletEnabled val="1"/>
        </dgm:presLayoutVars>
      </dgm:prSet>
      <dgm:spPr/>
      <dgm:t>
        <a:bodyPr/>
        <a:lstStyle/>
        <a:p>
          <a:endParaRPr lang="en-US"/>
        </a:p>
      </dgm:t>
    </dgm:pt>
    <dgm:pt modelId="{393AAA07-F73D-442F-B918-A8E5D99D0D92}" type="pres">
      <dgm:prSet presAssocID="{7E95FA2F-AED8-406C-9910-59435831648D}" presName="childText" presStyleLbl="revTx" presStyleIdx="0" presStyleCnt="1">
        <dgm:presLayoutVars>
          <dgm:bulletEnabled val="1"/>
        </dgm:presLayoutVars>
      </dgm:prSet>
      <dgm:spPr/>
      <dgm:t>
        <a:bodyPr/>
        <a:lstStyle/>
        <a:p>
          <a:endParaRPr lang="en-US"/>
        </a:p>
      </dgm:t>
    </dgm:pt>
    <dgm:pt modelId="{911E55ED-E6A1-4575-99BD-98EB8C82CDD2}" type="pres">
      <dgm:prSet presAssocID="{40D77071-161A-45E6-B460-C7B1C5F57BF7}" presName="parentText" presStyleLbl="node1" presStyleIdx="1" presStyleCnt="2">
        <dgm:presLayoutVars>
          <dgm:chMax val="0"/>
          <dgm:bulletEnabled val="1"/>
        </dgm:presLayoutVars>
      </dgm:prSet>
      <dgm:spPr/>
      <dgm:t>
        <a:bodyPr/>
        <a:lstStyle/>
        <a:p>
          <a:endParaRPr lang="en-US"/>
        </a:p>
      </dgm:t>
    </dgm:pt>
  </dgm:ptLst>
  <dgm:cxnLst>
    <dgm:cxn modelId="{F980CC02-6E13-4E81-95C9-CFC2C0D17F82}" type="presOf" srcId="{E343EC98-A3D6-4EE4-9AB8-127065DC2F13}" destId="{393AAA07-F73D-442F-B918-A8E5D99D0D92}" srcOrd="0" destOrd="1" presId="urn:microsoft.com/office/officeart/2005/8/layout/vList2"/>
    <dgm:cxn modelId="{DA4A2712-8971-47DA-A30A-6793A0AB1A0E}" srcId="{1B0BB399-D707-4D69-8BC8-3FF809698C94}" destId="{40D77071-161A-45E6-B460-C7B1C5F57BF7}" srcOrd="1" destOrd="0" parTransId="{ADC20057-9028-4420-A598-FE55B60356C0}" sibTransId="{9C8C37D1-E185-4032-B039-F23CAA11C173}"/>
    <dgm:cxn modelId="{71B758EB-B94F-4CBE-B1A5-20E871B15B89}" srcId="{7E95FA2F-AED8-406C-9910-59435831648D}" destId="{E343EC98-A3D6-4EE4-9AB8-127065DC2F13}" srcOrd="1" destOrd="0" parTransId="{BFEABC92-4F6C-4F12-A41C-3795A486573A}" sibTransId="{793D080B-401F-4A09-A4D8-968DFDE43429}"/>
    <dgm:cxn modelId="{71F79F98-5F1D-4604-B8D5-6BCCDEFA1932}" srcId="{1B0BB399-D707-4D69-8BC8-3FF809698C94}" destId="{7E95FA2F-AED8-406C-9910-59435831648D}" srcOrd="0" destOrd="0" parTransId="{AFEA2E14-D59F-4377-9E53-B3751490E449}" sibTransId="{AF6F2490-5056-450B-B6B0-EC45227E2EBD}"/>
    <dgm:cxn modelId="{4D23EC6D-7A99-4CB5-8641-D50CBB93C7D3}" type="presOf" srcId="{40D77071-161A-45E6-B460-C7B1C5F57BF7}" destId="{911E55ED-E6A1-4575-99BD-98EB8C82CDD2}" srcOrd="0" destOrd="0" presId="urn:microsoft.com/office/officeart/2005/8/layout/vList2"/>
    <dgm:cxn modelId="{7620FD5A-7B43-4810-94F5-B77A7218E74F}" type="presOf" srcId="{7E95FA2F-AED8-406C-9910-59435831648D}" destId="{625E4085-22D5-416B-9220-898C6CF4E5AD}" srcOrd="0" destOrd="0" presId="urn:microsoft.com/office/officeart/2005/8/layout/vList2"/>
    <dgm:cxn modelId="{E302FF3E-0B1C-40BA-8E67-30340B314200}" type="presOf" srcId="{E6DCAEF6-CCDC-416D-8936-879775568DB1}" destId="{393AAA07-F73D-442F-B918-A8E5D99D0D92}" srcOrd="0" destOrd="0" presId="urn:microsoft.com/office/officeart/2005/8/layout/vList2"/>
    <dgm:cxn modelId="{192A5AA7-C20E-4B7A-B7B0-18073F2BB26F}" srcId="{7E95FA2F-AED8-406C-9910-59435831648D}" destId="{E6DCAEF6-CCDC-416D-8936-879775568DB1}" srcOrd="0" destOrd="0" parTransId="{8EB18EED-7A23-41FB-9538-471D48555C5A}" sibTransId="{A61C1D3C-DE14-483A-9C54-6FFE5D7486A0}"/>
    <dgm:cxn modelId="{3A1DA355-CDB7-4B23-BD96-0AA01A415280}" type="presOf" srcId="{1B0BB399-D707-4D69-8BC8-3FF809698C94}" destId="{9ED09D74-1DE1-447F-B0A6-E3E5097F36E4}" srcOrd="0" destOrd="0" presId="urn:microsoft.com/office/officeart/2005/8/layout/vList2"/>
    <dgm:cxn modelId="{F9B69D78-8AF0-4C49-8E8D-9EE175A2E880}" type="presParOf" srcId="{9ED09D74-1DE1-447F-B0A6-E3E5097F36E4}" destId="{625E4085-22D5-416B-9220-898C6CF4E5AD}" srcOrd="0" destOrd="0" presId="urn:microsoft.com/office/officeart/2005/8/layout/vList2"/>
    <dgm:cxn modelId="{701A0A82-C593-43BE-A0F3-FB1AAC0E7703}" type="presParOf" srcId="{9ED09D74-1DE1-447F-B0A6-E3E5097F36E4}" destId="{393AAA07-F73D-442F-B918-A8E5D99D0D92}" srcOrd="1" destOrd="0" presId="urn:microsoft.com/office/officeart/2005/8/layout/vList2"/>
    <dgm:cxn modelId="{59C31F15-13BB-496B-AD08-4DA27A5FA518}" type="presParOf" srcId="{9ED09D74-1DE1-447F-B0A6-E3E5097F36E4}" destId="{911E55ED-E6A1-4575-99BD-98EB8C82CDD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0BA9A1-0FC5-4493-8948-581E309F17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2BA571-609F-4A81-B89C-EA2E99754C87}">
      <dgm:prSet/>
      <dgm:spPr/>
      <dgm:t>
        <a:bodyPr/>
        <a:lstStyle/>
        <a:p>
          <a:pPr rtl="0"/>
          <a:r>
            <a:rPr lang="en-US" dirty="0"/>
            <a:t>Susan attends College of DuPage and is working on a degree in Hospitality through their Career and Technical Education Program (funded by the Perkins Program).  Susan can receive SNAP and meets </a:t>
          </a:r>
          <a:r>
            <a:rPr lang="en-US" dirty="0" smtClean="0"/>
            <a:t>the ABAWD </a:t>
          </a:r>
          <a:r>
            <a:rPr lang="en-US" dirty="0"/>
            <a:t>requirement.</a:t>
          </a:r>
        </a:p>
      </dgm:t>
    </dgm:pt>
    <dgm:pt modelId="{E655AD97-A0A6-41EA-AA06-B5511144E880}" type="parTrans" cxnId="{BB2AA8BF-43BB-4CB0-945D-AD7E57DC88DE}">
      <dgm:prSet/>
      <dgm:spPr/>
      <dgm:t>
        <a:bodyPr/>
        <a:lstStyle/>
        <a:p>
          <a:endParaRPr lang="en-US"/>
        </a:p>
      </dgm:t>
    </dgm:pt>
    <dgm:pt modelId="{9CA13995-D723-4B04-91F0-FB15A04E51AD}" type="sibTrans" cxnId="{BB2AA8BF-43BB-4CB0-945D-AD7E57DC88DE}">
      <dgm:prSet/>
      <dgm:spPr/>
      <dgm:t>
        <a:bodyPr/>
        <a:lstStyle/>
        <a:p>
          <a:endParaRPr lang="en-US"/>
        </a:p>
      </dgm:t>
    </dgm:pt>
    <dgm:pt modelId="{9CE96C0D-041F-40E9-B27E-294963C7F676}" type="pres">
      <dgm:prSet presAssocID="{F30BA9A1-0FC5-4493-8948-581E309F1775}" presName="linear" presStyleCnt="0">
        <dgm:presLayoutVars>
          <dgm:animLvl val="lvl"/>
          <dgm:resizeHandles val="exact"/>
        </dgm:presLayoutVars>
      </dgm:prSet>
      <dgm:spPr/>
      <dgm:t>
        <a:bodyPr/>
        <a:lstStyle/>
        <a:p>
          <a:endParaRPr lang="en-US"/>
        </a:p>
      </dgm:t>
    </dgm:pt>
    <dgm:pt modelId="{94CFB28F-38C2-40D1-AE14-E0847BADA7B5}" type="pres">
      <dgm:prSet presAssocID="{6F2BA571-609F-4A81-B89C-EA2E99754C87}" presName="parentText" presStyleLbl="node1" presStyleIdx="0" presStyleCnt="1">
        <dgm:presLayoutVars>
          <dgm:chMax val="0"/>
          <dgm:bulletEnabled val="1"/>
        </dgm:presLayoutVars>
      </dgm:prSet>
      <dgm:spPr/>
      <dgm:t>
        <a:bodyPr/>
        <a:lstStyle/>
        <a:p>
          <a:endParaRPr lang="en-US"/>
        </a:p>
      </dgm:t>
    </dgm:pt>
  </dgm:ptLst>
  <dgm:cxnLst>
    <dgm:cxn modelId="{BB2AA8BF-43BB-4CB0-945D-AD7E57DC88DE}" srcId="{F30BA9A1-0FC5-4493-8948-581E309F1775}" destId="{6F2BA571-609F-4A81-B89C-EA2E99754C87}" srcOrd="0" destOrd="0" parTransId="{E655AD97-A0A6-41EA-AA06-B5511144E880}" sibTransId="{9CA13995-D723-4B04-91F0-FB15A04E51AD}"/>
    <dgm:cxn modelId="{4A5D029C-1B5E-47A4-9D9F-44EDB2CFD399}" type="presOf" srcId="{F30BA9A1-0FC5-4493-8948-581E309F1775}" destId="{9CE96C0D-041F-40E9-B27E-294963C7F676}" srcOrd="0" destOrd="0" presId="urn:microsoft.com/office/officeart/2005/8/layout/vList2"/>
    <dgm:cxn modelId="{753EF06A-7ECB-45C1-817C-01448DFE5814}" type="presOf" srcId="{6F2BA571-609F-4A81-B89C-EA2E99754C87}" destId="{94CFB28F-38C2-40D1-AE14-E0847BADA7B5}" srcOrd="0" destOrd="0" presId="urn:microsoft.com/office/officeart/2005/8/layout/vList2"/>
    <dgm:cxn modelId="{DA95074F-9B6D-414D-8037-A13822B80AB8}" type="presParOf" srcId="{9CE96C0D-041F-40E9-B27E-294963C7F676}" destId="{94CFB28F-38C2-40D1-AE14-E0847BADA7B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8C96C1A-2C5E-4628-B8EB-23EDA35ABAD8}" type="doc">
      <dgm:prSet loTypeId="urn:microsoft.com/office/officeart/2005/8/layout/default" loCatId="list" qsTypeId="urn:microsoft.com/office/officeart/2005/8/quickstyle/simple1" qsCatId="simple" csTypeId="urn:microsoft.com/office/officeart/2005/8/colors/colorful3" csCatId="colorful"/>
      <dgm:spPr/>
      <dgm:t>
        <a:bodyPr/>
        <a:lstStyle/>
        <a:p>
          <a:endParaRPr lang="en-US"/>
        </a:p>
      </dgm:t>
    </dgm:pt>
    <dgm:pt modelId="{F186446C-0883-4EAE-B29C-559A9AB0469C}">
      <dgm:prSet custT="1"/>
      <dgm:spPr/>
      <dgm:t>
        <a:bodyPr/>
        <a:lstStyle/>
        <a:p>
          <a:pPr rtl="0"/>
          <a:r>
            <a:rPr lang="en-US" sz="2000" dirty="0"/>
            <a:t>A review date will be set by the state</a:t>
          </a:r>
        </a:p>
      </dgm:t>
    </dgm:pt>
    <dgm:pt modelId="{B7313CD1-65B6-47BD-9549-F333BFC8401E}" type="parTrans" cxnId="{74260753-DEB8-40EB-A059-0BAA7ED4CE41}">
      <dgm:prSet/>
      <dgm:spPr/>
      <dgm:t>
        <a:bodyPr/>
        <a:lstStyle/>
        <a:p>
          <a:endParaRPr lang="en-US"/>
        </a:p>
      </dgm:t>
    </dgm:pt>
    <dgm:pt modelId="{67434D80-0B70-40BE-8E06-23A7843CC483}" type="sibTrans" cxnId="{74260753-DEB8-40EB-A059-0BAA7ED4CE41}">
      <dgm:prSet/>
      <dgm:spPr/>
      <dgm:t>
        <a:bodyPr/>
        <a:lstStyle/>
        <a:p>
          <a:endParaRPr lang="en-US"/>
        </a:p>
      </dgm:t>
    </dgm:pt>
    <dgm:pt modelId="{CE438431-106D-4421-B1D8-01937B8E7411}" type="pres">
      <dgm:prSet presAssocID="{48C96C1A-2C5E-4628-B8EB-23EDA35ABAD8}" presName="diagram" presStyleCnt="0">
        <dgm:presLayoutVars>
          <dgm:dir/>
          <dgm:resizeHandles val="exact"/>
        </dgm:presLayoutVars>
      </dgm:prSet>
      <dgm:spPr/>
      <dgm:t>
        <a:bodyPr/>
        <a:lstStyle/>
        <a:p>
          <a:endParaRPr lang="en-US"/>
        </a:p>
      </dgm:t>
    </dgm:pt>
    <dgm:pt modelId="{AF08155E-685D-455F-B0E5-9513B34AED48}" type="pres">
      <dgm:prSet presAssocID="{F186446C-0883-4EAE-B29C-559A9AB0469C}" presName="node" presStyleLbl="node1" presStyleIdx="0" presStyleCnt="1">
        <dgm:presLayoutVars>
          <dgm:bulletEnabled val="1"/>
        </dgm:presLayoutVars>
      </dgm:prSet>
      <dgm:spPr/>
      <dgm:t>
        <a:bodyPr/>
        <a:lstStyle/>
        <a:p>
          <a:endParaRPr lang="en-US"/>
        </a:p>
      </dgm:t>
    </dgm:pt>
  </dgm:ptLst>
  <dgm:cxnLst>
    <dgm:cxn modelId="{BA46CD6B-4FDF-47C9-82E5-C126C944828E}" type="presOf" srcId="{48C96C1A-2C5E-4628-B8EB-23EDA35ABAD8}" destId="{CE438431-106D-4421-B1D8-01937B8E7411}" srcOrd="0" destOrd="0" presId="urn:microsoft.com/office/officeart/2005/8/layout/default"/>
    <dgm:cxn modelId="{74260753-DEB8-40EB-A059-0BAA7ED4CE41}" srcId="{48C96C1A-2C5E-4628-B8EB-23EDA35ABAD8}" destId="{F186446C-0883-4EAE-B29C-559A9AB0469C}" srcOrd="0" destOrd="0" parTransId="{B7313CD1-65B6-47BD-9549-F333BFC8401E}" sibTransId="{67434D80-0B70-40BE-8E06-23A7843CC483}"/>
    <dgm:cxn modelId="{41867421-1A6E-4B1B-AEB0-FA9BD98AB90F}" type="presOf" srcId="{F186446C-0883-4EAE-B29C-559A9AB0469C}" destId="{AF08155E-685D-455F-B0E5-9513B34AED48}" srcOrd="0" destOrd="0" presId="urn:microsoft.com/office/officeart/2005/8/layout/default"/>
    <dgm:cxn modelId="{2CC283DB-33E3-4901-B37F-1FB98DB4DC89}" type="presParOf" srcId="{CE438431-106D-4421-B1D8-01937B8E7411}" destId="{AF08155E-685D-455F-B0E5-9513B34AED4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517A0D-FEA8-4AE1-BBCB-B275221A6EA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DDA01D4-1184-4892-8553-DA66125746BB}">
      <dgm:prSet/>
      <dgm:spPr/>
      <dgm:t>
        <a:bodyPr/>
        <a:lstStyle/>
        <a:p>
          <a:pPr rtl="0"/>
          <a:r>
            <a:rPr lang="en-US" dirty="0"/>
            <a:t>Chronic Illness: Steve is an Iraqi war veteran who receives at 30% rated VA disability compensation.  Steve is exempt. Steve will provide proof of the disability rating that he has.  No further documentation is needed</a:t>
          </a:r>
        </a:p>
      </dgm:t>
    </dgm:pt>
    <dgm:pt modelId="{CFAEB26F-4A97-4621-8614-4B700D023130}" type="parTrans" cxnId="{0C983A46-A276-4A0C-851F-7521A65095E8}">
      <dgm:prSet/>
      <dgm:spPr/>
      <dgm:t>
        <a:bodyPr/>
        <a:lstStyle/>
        <a:p>
          <a:endParaRPr lang="en-US"/>
        </a:p>
      </dgm:t>
    </dgm:pt>
    <dgm:pt modelId="{666DC66C-89B7-410E-A7BE-404B6074AF44}" type="sibTrans" cxnId="{0C983A46-A276-4A0C-851F-7521A65095E8}">
      <dgm:prSet/>
      <dgm:spPr/>
      <dgm:t>
        <a:bodyPr/>
        <a:lstStyle/>
        <a:p>
          <a:endParaRPr lang="en-US"/>
        </a:p>
      </dgm:t>
    </dgm:pt>
    <dgm:pt modelId="{AC666B2A-B9FE-4175-9A41-293951B55A7B}" type="pres">
      <dgm:prSet presAssocID="{9B517A0D-FEA8-4AE1-BBCB-B275221A6EAD}" presName="diagram" presStyleCnt="0">
        <dgm:presLayoutVars>
          <dgm:dir/>
          <dgm:resizeHandles val="exact"/>
        </dgm:presLayoutVars>
      </dgm:prSet>
      <dgm:spPr/>
      <dgm:t>
        <a:bodyPr/>
        <a:lstStyle/>
        <a:p>
          <a:endParaRPr lang="en-US"/>
        </a:p>
      </dgm:t>
    </dgm:pt>
    <dgm:pt modelId="{DA49FB3B-ABD9-41BF-AF44-E5AD55CAB015}" type="pres">
      <dgm:prSet presAssocID="{3DDA01D4-1184-4892-8553-DA66125746BB}" presName="node" presStyleLbl="node1" presStyleIdx="0" presStyleCnt="1">
        <dgm:presLayoutVars>
          <dgm:bulletEnabled val="1"/>
        </dgm:presLayoutVars>
      </dgm:prSet>
      <dgm:spPr/>
      <dgm:t>
        <a:bodyPr/>
        <a:lstStyle/>
        <a:p>
          <a:endParaRPr lang="en-US"/>
        </a:p>
      </dgm:t>
    </dgm:pt>
  </dgm:ptLst>
  <dgm:cxnLst>
    <dgm:cxn modelId="{22665B2C-D9F0-4EA8-A931-3F1A29C9A706}" type="presOf" srcId="{9B517A0D-FEA8-4AE1-BBCB-B275221A6EAD}" destId="{AC666B2A-B9FE-4175-9A41-293951B55A7B}" srcOrd="0" destOrd="0" presId="urn:microsoft.com/office/officeart/2005/8/layout/default"/>
    <dgm:cxn modelId="{0C983A46-A276-4A0C-851F-7521A65095E8}" srcId="{9B517A0D-FEA8-4AE1-BBCB-B275221A6EAD}" destId="{3DDA01D4-1184-4892-8553-DA66125746BB}" srcOrd="0" destOrd="0" parTransId="{CFAEB26F-4A97-4621-8614-4B700D023130}" sibTransId="{666DC66C-89B7-410E-A7BE-404B6074AF44}"/>
    <dgm:cxn modelId="{1A698B87-4137-4AC3-B027-D949DA8B510D}" type="presOf" srcId="{3DDA01D4-1184-4892-8553-DA66125746BB}" destId="{DA49FB3B-ABD9-41BF-AF44-E5AD55CAB015}" srcOrd="0" destOrd="0" presId="urn:microsoft.com/office/officeart/2005/8/layout/default"/>
    <dgm:cxn modelId="{C51F0429-344A-4479-B128-BB3D542D3783}" type="presParOf" srcId="{AC666B2A-B9FE-4175-9A41-293951B55A7B}" destId="{DA49FB3B-ABD9-41BF-AF44-E5AD55CAB015}"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D3B3C2-DB2A-4C0B-B162-6DD80A43012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5BA2BEF-2455-4066-8BAE-27A42A433D96}">
      <dgm:prSet/>
      <dgm:spPr/>
      <dgm:t>
        <a:bodyPr/>
        <a:lstStyle/>
        <a:p>
          <a:pPr rtl="0"/>
          <a:r>
            <a:rPr lang="en-US"/>
            <a:t>Chronic Illness: Mildred receives mental health treatment through the DuPage County Health Department.  She is also in Permanent Supportive Housing.  Mildred can provide a note or the Unfit to Work Determination form completed by her counselor at DCHD.</a:t>
          </a:r>
        </a:p>
      </dgm:t>
    </dgm:pt>
    <dgm:pt modelId="{7762D245-E918-4C99-84BE-0CA2C01F08EE}" type="parTrans" cxnId="{EB6D2173-FD2D-456C-B577-65AAEC6AAABF}">
      <dgm:prSet/>
      <dgm:spPr/>
      <dgm:t>
        <a:bodyPr/>
        <a:lstStyle/>
        <a:p>
          <a:endParaRPr lang="en-US"/>
        </a:p>
      </dgm:t>
    </dgm:pt>
    <dgm:pt modelId="{20129ACF-7791-4944-8546-A92A521709C6}" type="sibTrans" cxnId="{EB6D2173-FD2D-456C-B577-65AAEC6AAABF}">
      <dgm:prSet/>
      <dgm:spPr/>
      <dgm:t>
        <a:bodyPr/>
        <a:lstStyle/>
        <a:p>
          <a:endParaRPr lang="en-US"/>
        </a:p>
      </dgm:t>
    </dgm:pt>
    <dgm:pt modelId="{160D58A4-55A7-4931-8718-A129B9B538EB}" type="pres">
      <dgm:prSet presAssocID="{B0D3B3C2-DB2A-4C0B-B162-6DD80A43012E}" presName="diagram" presStyleCnt="0">
        <dgm:presLayoutVars>
          <dgm:dir/>
          <dgm:resizeHandles val="exact"/>
        </dgm:presLayoutVars>
      </dgm:prSet>
      <dgm:spPr/>
      <dgm:t>
        <a:bodyPr/>
        <a:lstStyle/>
        <a:p>
          <a:endParaRPr lang="en-US"/>
        </a:p>
      </dgm:t>
    </dgm:pt>
    <dgm:pt modelId="{BE662955-FF6A-42A3-BF22-1ADCFE6565E0}" type="pres">
      <dgm:prSet presAssocID="{15BA2BEF-2455-4066-8BAE-27A42A433D96}" presName="node" presStyleLbl="node1" presStyleIdx="0" presStyleCnt="1" custLinFactNeighborX="-2619" custLinFactNeighborY="-10388">
        <dgm:presLayoutVars>
          <dgm:bulletEnabled val="1"/>
        </dgm:presLayoutVars>
      </dgm:prSet>
      <dgm:spPr/>
      <dgm:t>
        <a:bodyPr/>
        <a:lstStyle/>
        <a:p>
          <a:endParaRPr lang="en-US"/>
        </a:p>
      </dgm:t>
    </dgm:pt>
  </dgm:ptLst>
  <dgm:cxnLst>
    <dgm:cxn modelId="{DA73DC3A-59B3-4C6F-99FE-A6DA9DCF31B9}" type="presOf" srcId="{15BA2BEF-2455-4066-8BAE-27A42A433D96}" destId="{BE662955-FF6A-42A3-BF22-1ADCFE6565E0}" srcOrd="0" destOrd="0" presId="urn:microsoft.com/office/officeart/2005/8/layout/default"/>
    <dgm:cxn modelId="{EB6D2173-FD2D-456C-B577-65AAEC6AAABF}" srcId="{B0D3B3C2-DB2A-4C0B-B162-6DD80A43012E}" destId="{15BA2BEF-2455-4066-8BAE-27A42A433D96}" srcOrd="0" destOrd="0" parTransId="{7762D245-E918-4C99-84BE-0CA2C01F08EE}" sibTransId="{20129ACF-7791-4944-8546-A92A521709C6}"/>
    <dgm:cxn modelId="{FE6D4DF1-F883-49B7-9D3E-4CA07E62407F}" type="presOf" srcId="{B0D3B3C2-DB2A-4C0B-B162-6DD80A43012E}" destId="{160D58A4-55A7-4931-8718-A129B9B538EB}" srcOrd="0" destOrd="0" presId="urn:microsoft.com/office/officeart/2005/8/layout/default"/>
    <dgm:cxn modelId="{73570E6B-B3E6-452C-816C-2D6B7A006421}" type="presParOf" srcId="{160D58A4-55A7-4931-8718-A129B9B538EB}" destId="{BE662955-FF6A-42A3-BF22-1ADCFE6565E0}"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D40EA1-DBFC-4784-BCCE-B4B4F608AB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2105F14-7675-43BC-ADD5-7F82F7D0798C}">
      <dgm:prSet/>
      <dgm:spPr/>
      <dgm:t>
        <a:bodyPr/>
        <a:lstStyle/>
        <a:p>
          <a:pPr rtl="0"/>
          <a:r>
            <a:rPr lang="en-US"/>
            <a:t>Temporary Illness: Millie broke her wrist and will be in a cast for the next 3 months.  Millie is exempt. Since the worker sees the cast Millie does not need to provide documentation.</a:t>
          </a:r>
        </a:p>
      </dgm:t>
    </dgm:pt>
    <dgm:pt modelId="{4097F06A-C680-4C23-B761-769A59B5B7F4}" type="parTrans" cxnId="{9DA47270-3BAD-4DFE-ADB3-A7048A0A51AB}">
      <dgm:prSet/>
      <dgm:spPr/>
      <dgm:t>
        <a:bodyPr/>
        <a:lstStyle/>
        <a:p>
          <a:endParaRPr lang="en-US"/>
        </a:p>
      </dgm:t>
    </dgm:pt>
    <dgm:pt modelId="{E0DC7346-6267-4882-A82A-1C98C4D3AFE8}" type="sibTrans" cxnId="{9DA47270-3BAD-4DFE-ADB3-A7048A0A51AB}">
      <dgm:prSet/>
      <dgm:spPr/>
      <dgm:t>
        <a:bodyPr/>
        <a:lstStyle/>
        <a:p>
          <a:endParaRPr lang="en-US"/>
        </a:p>
      </dgm:t>
    </dgm:pt>
    <dgm:pt modelId="{20D7EB7C-D600-4D90-BBA0-0F56DC8B5DE4}" type="pres">
      <dgm:prSet presAssocID="{6CD40EA1-DBFC-4784-BCCE-B4B4F608AB0F}" presName="linear" presStyleCnt="0">
        <dgm:presLayoutVars>
          <dgm:animLvl val="lvl"/>
          <dgm:resizeHandles val="exact"/>
        </dgm:presLayoutVars>
      </dgm:prSet>
      <dgm:spPr/>
      <dgm:t>
        <a:bodyPr/>
        <a:lstStyle/>
        <a:p>
          <a:endParaRPr lang="en-US"/>
        </a:p>
      </dgm:t>
    </dgm:pt>
    <dgm:pt modelId="{746FBA7D-955D-45D8-B1DB-7EA8A46F123C}" type="pres">
      <dgm:prSet presAssocID="{62105F14-7675-43BC-ADD5-7F82F7D0798C}" presName="parentText" presStyleLbl="node1" presStyleIdx="0" presStyleCnt="1">
        <dgm:presLayoutVars>
          <dgm:chMax val="0"/>
          <dgm:bulletEnabled val="1"/>
        </dgm:presLayoutVars>
      </dgm:prSet>
      <dgm:spPr/>
      <dgm:t>
        <a:bodyPr/>
        <a:lstStyle/>
        <a:p>
          <a:endParaRPr lang="en-US"/>
        </a:p>
      </dgm:t>
    </dgm:pt>
  </dgm:ptLst>
  <dgm:cxnLst>
    <dgm:cxn modelId="{9DA47270-3BAD-4DFE-ADB3-A7048A0A51AB}" srcId="{6CD40EA1-DBFC-4784-BCCE-B4B4F608AB0F}" destId="{62105F14-7675-43BC-ADD5-7F82F7D0798C}" srcOrd="0" destOrd="0" parTransId="{4097F06A-C680-4C23-B761-769A59B5B7F4}" sibTransId="{E0DC7346-6267-4882-A82A-1C98C4D3AFE8}"/>
    <dgm:cxn modelId="{8302A6C0-E98C-46E6-B94A-D8FF08E0C26A}" type="presOf" srcId="{62105F14-7675-43BC-ADD5-7F82F7D0798C}" destId="{746FBA7D-955D-45D8-B1DB-7EA8A46F123C}" srcOrd="0" destOrd="0" presId="urn:microsoft.com/office/officeart/2005/8/layout/vList2"/>
    <dgm:cxn modelId="{6F0346D3-4B78-47B3-825B-43171BAB9AEA}" type="presOf" srcId="{6CD40EA1-DBFC-4784-BCCE-B4B4F608AB0F}" destId="{20D7EB7C-D600-4D90-BBA0-0F56DC8B5DE4}" srcOrd="0" destOrd="0" presId="urn:microsoft.com/office/officeart/2005/8/layout/vList2"/>
    <dgm:cxn modelId="{7B94ED4D-3D33-47B0-BF7B-C734EB904178}" type="presParOf" srcId="{20D7EB7C-D600-4D90-BBA0-0F56DC8B5DE4}" destId="{746FBA7D-955D-45D8-B1DB-7EA8A46F123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62624B-3759-4C79-A06F-2374343CFC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5BC22F-2F94-4F05-B691-B2A28FAE101A}">
      <dgm:prSet/>
      <dgm:spPr/>
      <dgm:t>
        <a:bodyPr/>
        <a:lstStyle/>
        <a:p>
          <a:pPr rtl="0"/>
          <a:r>
            <a:rPr lang="en-US" dirty="0"/>
            <a:t>Temporary Illness: George participates in substance treatment and currently is unable to work.  His substance use counselor provides documentation.</a:t>
          </a:r>
        </a:p>
      </dgm:t>
    </dgm:pt>
    <dgm:pt modelId="{F261D373-16FA-4B22-9CB8-FBF0514DD221}" type="parTrans" cxnId="{061CC80D-C70F-4EF8-BC02-ADE08FDFB1F1}">
      <dgm:prSet/>
      <dgm:spPr/>
      <dgm:t>
        <a:bodyPr/>
        <a:lstStyle/>
        <a:p>
          <a:endParaRPr lang="en-US"/>
        </a:p>
      </dgm:t>
    </dgm:pt>
    <dgm:pt modelId="{70CAEA44-694E-41DB-9FA3-ECA6FC3C4FCF}" type="sibTrans" cxnId="{061CC80D-C70F-4EF8-BC02-ADE08FDFB1F1}">
      <dgm:prSet/>
      <dgm:spPr/>
      <dgm:t>
        <a:bodyPr/>
        <a:lstStyle/>
        <a:p>
          <a:endParaRPr lang="en-US"/>
        </a:p>
      </dgm:t>
    </dgm:pt>
    <dgm:pt modelId="{F7259843-FEF7-494B-A729-E178EA6890B8}" type="pres">
      <dgm:prSet presAssocID="{DF62624B-3759-4C79-A06F-2374343CFCE9}" presName="linear" presStyleCnt="0">
        <dgm:presLayoutVars>
          <dgm:animLvl val="lvl"/>
          <dgm:resizeHandles val="exact"/>
        </dgm:presLayoutVars>
      </dgm:prSet>
      <dgm:spPr/>
      <dgm:t>
        <a:bodyPr/>
        <a:lstStyle/>
        <a:p>
          <a:endParaRPr lang="en-US"/>
        </a:p>
      </dgm:t>
    </dgm:pt>
    <dgm:pt modelId="{67A6D7A2-2B45-45AF-802E-12551942A6AD}" type="pres">
      <dgm:prSet presAssocID="{875BC22F-2F94-4F05-B691-B2A28FAE101A}" presName="parentText" presStyleLbl="node1" presStyleIdx="0" presStyleCnt="1">
        <dgm:presLayoutVars>
          <dgm:chMax val="0"/>
          <dgm:bulletEnabled val="1"/>
        </dgm:presLayoutVars>
      </dgm:prSet>
      <dgm:spPr/>
      <dgm:t>
        <a:bodyPr/>
        <a:lstStyle/>
        <a:p>
          <a:endParaRPr lang="en-US"/>
        </a:p>
      </dgm:t>
    </dgm:pt>
  </dgm:ptLst>
  <dgm:cxnLst>
    <dgm:cxn modelId="{061CC80D-C70F-4EF8-BC02-ADE08FDFB1F1}" srcId="{DF62624B-3759-4C79-A06F-2374343CFCE9}" destId="{875BC22F-2F94-4F05-B691-B2A28FAE101A}" srcOrd="0" destOrd="0" parTransId="{F261D373-16FA-4B22-9CB8-FBF0514DD221}" sibTransId="{70CAEA44-694E-41DB-9FA3-ECA6FC3C4FCF}"/>
    <dgm:cxn modelId="{DC800C3E-74C9-4BA0-B221-716FE1C2CF29}" type="presOf" srcId="{875BC22F-2F94-4F05-B691-B2A28FAE101A}" destId="{67A6D7A2-2B45-45AF-802E-12551942A6AD}" srcOrd="0" destOrd="0" presId="urn:microsoft.com/office/officeart/2005/8/layout/vList2"/>
    <dgm:cxn modelId="{27E19AD9-1D59-4E93-89DF-76C5D5A1F8EF}" type="presOf" srcId="{DF62624B-3759-4C79-A06F-2374343CFCE9}" destId="{F7259843-FEF7-494B-A729-E178EA6890B8}" srcOrd="0" destOrd="0" presId="urn:microsoft.com/office/officeart/2005/8/layout/vList2"/>
    <dgm:cxn modelId="{6B50100E-ACC6-4127-BD52-4A630F001FB1}" type="presParOf" srcId="{F7259843-FEF7-494B-A729-E178EA6890B8}" destId="{67A6D7A2-2B45-45AF-802E-12551942A6AD}"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047D40B-7DEE-4C70-8E5F-F3B01944315A}" type="doc">
      <dgm:prSet loTypeId="urn:microsoft.com/office/officeart/2005/8/layout/process4" loCatId="list" qsTypeId="urn:microsoft.com/office/officeart/2005/8/quickstyle/simple2" qsCatId="simple" csTypeId="urn:microsoft.com/office/officeart/2005/8/colors/accent1_2" csCatId="accent1" phldr="1"/>
      <dgm:spPr/>
      <dgm:t>
        <a:bodyPr/>
        <a:lstStyle/>
        <a:p>
          <a:endParaRPr lang="en-US"/>
        </a:p>
      </dgm:t>
    </dgm:pt>
    <dgm:pt modelId="{E6BBA31C-300C-4485-99A4-256556434B8D}">
      <dgm:prSet/>
      <dgm:spPr/>
      <dgm:t>
        <a:bodyPr/>
        <a:lstStyle/>
        <a:p>
          <a:pPr rtl="0"/>
          <a:r>
            <a:rPr lang="en-US" dirty="0"/>
            <a:t>Special team will work on ABAWD cases</a:t>
          </a:r>
        </a:p>
      </dgm:t>
    </dgm:pt>
    <dgm:pt modelId="{B50A7F70-34C0-4FED-B63F-3019FCD7EF9F}" type="parTrans" cxnId="{DEDCA090-DB67-473A-8C8E-213471F7909D}">
      <dgm:prSet/>
      <dgm:spPr/>
      <dgm:t>
        <a:bodyPr/>
        <a:lstStyle/>
        <a:p>
          <a:endParaRPr lang="en-US"/>
        </a:p>
      </dgm:t>
    </dgm:pt>
    <dgm:pt modelId="{8A8A4996-B574-48E2-A9E3-744F4020E634}" type="sibTrans" cxnId="{DEDCA090-DB67-473A-8C8E-213471F7909D}">
      <dgm:prSet/>
      <dgm:spPr/>
      <dgm:t>
        <a:bodyPr/>
        <a:lstStyle/>
        <a:p>
          <a:endParaRPr lang="en-US"/>
        </a:p>
      </dgm:t>
    </dgm:pt>
    <dgm:pt modelId="{DD13A2A5-D859-4D05-B2EC-78C4536539C8}">
      <dgm:prSet/>
      <dgm:spPr/>
      <dgm:t>
        <a:bodyPr/>
        <a:lstStyle/>
        <a:p>
          <a:pPr rtl="0"/>
          <a:r>
            <a:rPr lang="en-US" dirty="0"/>
            <a:t>Caseworker will review the time clock and update case information showing met or exempt from requirement</a:t>
          </a:r>
        </a:p>
      </dgm:t>
    </dgm:pt>
    <dgm:pt modelId="{ACE59D47-9A03-4269-90F2-4CFB4980BC2D}" type="parTrans" cxnId="{EBFA87A7-07E1-4992-B94A-ABD26B9C3C8A}">
      <dgm:prSet/>
      <dgm:spPr/>
      <dgm:t>
        <a:bodyPr/>
        <a:lstStyle/>
        <a:p>
          <a:endParaRPr lang="en-US"/>
        </a:p>
      </dgm:t>
    </dgm:pt>
    <dgm:pt modelId="{C012D9AB-BA8F-4785-8879-C2EC70870B09}" type="sibTrans" cxnId="{EBFA87A7-07E1-4992-B94A-ABD26B9C3C8A}">
      <dgm:prSet/>
      <dgm:spPr/>
      <dgm:t>
        <a:bodyPr/>
        <a:lstStyle/>
        <a:p>
          <a:endParaRPr lang="en-US"/>
        </a:p>
      </dgm:t>
    </dgm:pt>
    <dgm:pt modelId="{2CE3F455-B78F-4FE3-8EFA-6037B0C2D213}">
      <dgm:prSet/>
      <dgm:spPr/>
      <dgm:t>
        <a:bodyPr/>
        <a:lstStyle/>
        <a:p>
          <a:pPr rtl="0"/>
          <a:r>
            <a:rPr lang="en-US" dirty="0"/>
            <a:t>Monthly tracking/reporting is done by SNAP client</a:t>
          </a:r>
        </a:p>
      </dgm:t>
    </dgm:pt>
    <dgm:pt modelId="{E0B3D2D4-0BDA-4BAB-9D96-31692F5D9BA6}" type="parTrans" cxnId="{3664D655-8A38-4D44-B3FE-6E6D094EA7E5}">
      <dgm:prSet/>
      <dgm:spPr/>
      <dgm:t>
        <a:bodyPr/>
        <a:lstStyle/>
        <a:p>
          <a:endParaRPr lang="en-US"/>
        </a:p>
      </dgm:t>
    </dgm:pt>
    <dgm:pt modelId="{42BECD92-7C90-4140-9A56-B99BA00B2465}" type="sibTrans" cxnId="{3664D655-8A38-4D44-B3FE-6E6D094EA7E5}">
      <dgm:prSet/>
      <dgm:spPr/>
      <dgm:t>
        <a:bodyPr/>
        <a:lstStyle/>
        <a:p>
          <a:endParaRPr lang="en-US"/>
        </a:p>
      </dgm:t>
    </dgm:pt>
    <dgm:pt modelId="{A504BF1D-58F5-4D25-B665-D38C1884D94B}">
      <dgm:prSet/>
      <dgm:spPr/>
      <dgm:t>
        <a:bodyPr/>
        <a:lstStyle/>
        <a:p>
          <a:pPr rtl="0"/>
          <a:r>
            <a:rPr lang="en-US" dirty="0"/>
            <a:t>SNAP eligibility ends when work requirement is not met</a:t>
          </a:r>
        </a:p>
      </dgm:t>
    </dgm:pt>
    <dgm:pt modelId="{BFCD30E6-712A-4603-A5E4-62206DF438AC}" type="parTrans" cxnId="{70C2A938-4935-4BBB-BF65-11FBE6EAE2C2}">
      <dgm:prSet/>
      <dgm:spPr/>
      <dgm:t>
        <a:bodyPr/>
        <a:lstStyle/>
        <a:p>
          <a:endParaRPr lang="en-US"/>
        </a:p>
      </dgm:t>
    </dgm:pt>
    <dgm:pt modelId="{DC2458D4-24E1-4475-A5C4-58135AE8746B}" type="sibTrans" cxnId="{70C2A938-4935-4BBB-BF65-11FBE6EAE2C2}">
      <dgm:prSet/>
      <dgm:spPr/>
      <dgm:t>
        <a:bodyPr/>
        <a:lstStyle/>
        <a:p>
          <a:endParaRPr lang="en-US"/>
        </a:p>
      </dgm:t>
    </dgm:pt>
    <dgm:pt modelId="{CD82C56F-019C-4A97-BE5F-4AD56A0AAC69}">
      <dgm:prSet/>
      <dgm:spPr/>
      <dgm:t>
        <a:bodyPr/>
        <a:lstStyle/>
        <a:p>
          <a:pPr rtl="0"/>
          <a:r>
            <a:rPr lang="en-US" dirty="0"/>
            <a:t>If one person in case SNAP case is cancelled</a:t>
          </a:r>
        </a:p>
      </dgm:t>
    </dgm:pt>
    <dgm:pt modelId="{B50055CB-2630-430A-9B18-A14FCB7DF116}" type="parTrans" cxnId="{70BF9AC8-214B-46A8-96A3-7B0C9C16E161}">
      <dgm:prSet/>
      <dgm:spPr/>
      <dgm:t>
        <a:bodyPr/>
        <a:lstStyle/>
        <a:p>
          <a:endParaRPr lang="en-US"/>
        </a:p>
      </dgm:t>
    </dgm:pt>
    <dgm:pt modelId="{DF71E459-5845-4F04-82A1-1886CE0283D0}" type="sibTrans" cxnId="{70BF9AC8-214B-46A8-96A3-7B0C9C16E161}">
      <dgm:prSet/>
      <dgm:spPr/>
      <dgm:t>
        <a:bodyPr/>
        <a:lstStyle/>
        <a:p>
          <a:endParaRPr lang="en-US"/>
        </a:p>
      </dgm:t>
    </dgm:pt>
    <dgm:pt modelId="{1A01C8EA-4918-4F7D-A257-7E257BEE4991}">
      <dgm:prSet/>
      <dgm:spPr/>
      <dgm:t>
        <a:bodyPr/>
        <a:lstStyle/>
        <a:p>
          <a:pPr rtl="0"/>
          <a:r>
            <a:rPr lang="en-US" dirty="0"/>
            <a:t>If member of a SNAP household person is deleted from case (if ineligible person has income, the income is prorated for other members)</a:t>
          </a:r>
        </a:p>
      </dgm:t>
    </dgm:pt>
    <dgm:pt modelId="{C0153F0F-9720-4D29-AEBF-1066E5F08DA9}" type="parTrans" cxnId="{14A247F4-139E-4A67-93C1-4070560BB7CD}">
      <dgm:prSet/>
      <dgm:spPr/>
      <dgm:t>
        <a:bodyPr/>
        <a:lstStyle/>
        <a:p>
          <a:endParaRPr lang="en-US"/>
        </a:p>
      </dgm:t>
    </dgm:pt>
    <dgm:pt modelId="{B795E4D9-4ADD-4720-9B57-D7A180A81A18}" type="sibTrans" cxnId="{14A247F4-139E-4A67-93C1-4070560BB7CD}">
      <dgm:prSet/>
      <dgm:spPr/>
      <dgm:t>
        <a:bodyPr/>
        <a:lstStyle/>
        <a:p>
          <a:endParaRPr lang="en-US"/>
        </a:p>
      </dgm:t>
    </dgm:pt>
    <dgm:pt modelId="{88D63EEF-4728-4DEB-999C-1D400AC1C4BB}" type="pres">
      <dgm:prSet presAssocID="{C047D40B-7DEE-4C70-8E5F-F3B01944315A}" presName="Name0" presStyleCnt="0">
        <dgm:presLayoutVars>
          <dgm:dir/>
          <dgm:animLvl val="lvl"/>
          <dgm:resizeHandles val="exact"/>
        </dgm:presLayoutVars>
      </dgm:prSet>
      <dgm:spPr/>
      <dgm:t>
        <a:bodyPr/>
        <a:lstStyle/>
        <a:p>
          <a:endParaRPr lang="en-US"/>
        </a:p>
      </dgm:t>
    </dgm:pt>
    <dgm:pt modelId="{E824D63C-F035-4E98-9AF6-4844440B075D}" type="pres">
      <dgm:prSet presAssocID="{A504BF1D-58F5-4D25-B665-D38C1884D94B}" presName="boxAndChildren" presStyleCnt="0"/>
      <dgm:spPr/>
    </dgm:pt>
    <dgm:pt modelId="{A0270E3A-82A5-491B-8C9C-F9BDC4606E06}" type="pres">
      <dgm:prSet presAssocID="{A504BF1D-58F5-4D25-B665-D38C1884D94B}" presName="parentTextBox" presStyleLbl="node1" presStyleIdx="0" presStyleCnt="2"/>
      <dgm:spPr/>
      <dgm:t>
        <a:bodyPr/>
        <a:lstStyle/>
        <a:p>
          <a:endParaRPr lang="en-US"/>
        </a:p>
      </dgm:t>
    </dgm:pt>
    <dgm:pt modelId="{E4739117-1B54-4B77-BEEA-110C83704CCA}" type="pres">
      <dgm:prSet presAssocID="{A504BF1D-58F5-4D25-B665-D38C1884D94B}" presName="entireBox" presStyleLbl="node1" presStyleIdx="0" presStyleCnt="2"/>
      <dgm:spPr/>
      <dgm:t>
        <a:bodyPr/>
        <a:lstStyle/>
        <a:p>
          <a:endParaRPr lang="en-US"/>
        </a:p>
      </dgm:t>
    </dgm:pt>
    <dgm:pt modelId="{526AE398-1579-4200-9B10-358D7E3BFD5C}" type="pres">
      <dgm:prSet presAssocID="{A504BF1D-58F5-4D25-B665-D38C1884D94B}" presName="descendantBox" presStyleCnt="0"/>
      <dgm:spPr/>
    </dgm:pt>
    <dgm:pt modelId="{27948191-5D94-43DB-B7B5-976847C0D68F}" type="pres">
      <dgm:prSet presAssocID="{CD82C56F-019C-4A97-BE5F-4AD56A0AAC69}" presName="childTextBox" presStyleLbl="fgAccFollowNode1" presStyleIdx="0" presStyleCnt="4">
        <dgm:presLayoutVars>
          <dgm:bulletEnabled val="1"/>
        </dgm:presLayoutVars>
      </dgm:prSet>
      <dgm:spPr/>
      <dgm:t>
        <a:bodyPr/>
        <a:lstStyle/>
        <a:p>
          <a:endParaRPr lang="en-US"/>
        </a:p>
      </dgm:t>
    </dgm:pt>
    <dgm:pt modelId="{ECC7C082-D183-43B0-A302-93995F5C7555}" type="pres">
      <dgm:prSet presAssocID="{1A01C8EA-4918-4F7D-A257-7E257BEE4991}" presName="childTextBox" presStyleLbl="fgAccFollowNode1" presStyleIdx="1" presStyleCnt="4">
        <dgm:presLayoutVars>
          <dgm:bulletEnabled val="1"/>
        </dgm:presLayoutVars>
      </dgm:prSet>
      <dgm:spPr/>
      <dgm:t>
        <a:bodyPr/>
        <a:lstStyle/>
        <a:p>
          <a:endParaRPr lang="en-US"/>
        </a:p>
      </dgm:t>
    </dgm:pt>
    <dgm:pt modelId="{8184DCD2-C6A4-47B6-93EB-58926C3863C5}" type="pres">
      <dgm:prSet presAssocID="{8A8A4996-B574-48E2-A9E3-744F4020E634}" presName="sp" presStyleCnt="0"/>
      <dgm:spPr/>
    </dgm:pt>
    <dgm:pt modelId="{D2C1D0CD-488B-4CB4-861F-C7861383CC28}" type="pres">
      <dgm:prSet presAssocID="{E6BBA31C-300C-4485-99A4-256556434B8D}" presName="arrowAndChildren" presStyleCnt="0"/>
      <dgm:spPr/>
    </dgm:pt>
    <dgm:pt modelId="{39D2A1CD-A9DE-4A53-9236-04457DE06EA9}" type="pres">
      <dgm:prSet presAssocID="{E6BBA31C-300C-4485-99A4-256556434B8D}" presName="parentTextArrow" presStyleLbl="node1" presStyleIdx="0" presStyleCnt="2"/>
      <dgm:spPr/>
      <dgm:t>
        <a:bodyPr/>
        <a:lstStyle/>
        <a:p>
          <a:endParaRPr lang="en-US"/>
        </a:p>
      </dgm:t>
    </dgm:pt>
    <dgm:pt modelId="{31E5CB15-2746-4545-8965-60C96C2A962A}" type="pres">
      <dgm:prSet presAssocID="{E6BBA31C-300C-4485-99A4-256556434B8D}" presName="arrow" presStyleLbl="node1" presStyleIdx="1" presStyleCnt="2"/>
      <dgm:spPr/>
      <dgm:t>
        <a:bodyPr/>
        <a:lstStyle/>
        <a:p>
          <a:endParaRPr lang="en-US"/>
        </a:p>
      </dgm:t>
    </dgm:pt>
    <dgm:pt modelId="{0B2829A7-CBCD-4036-822D-6BD59B6BF66D}" type="pres">
      <dgm:prSet presAssocID="{E6BBA31C-300C-4485-99A4-256556434B8D}" presName="descendantArrow" presStyleCnt="0"/>
      <dgm:spPr/>
    </dgm:pt>
    <dgm:pt modelId="{8CB5BDFC-52B4-4A46-8D58-14A0B782C787}" type="pres">
      <dgm:prSet presAssocID="{2CE3F455-B78F-4FE3-8EFA-6037B0C2D213}" presName="childTextArrow" presStyleLbl="fgAccFollowNode1" presStyleIdx="2" presStyleCnt="4">
        <dgm:presLayoutVars>
          <dgm:bulletEnabled val="1"/>
        </dgm:presLayoutVars>
      </dgm:prSet>
      <dgm:spPr/>
      <dgm:t>
        <a:bodyPr/>
        <a:lstStyle/>
        <a:p>
          <a:endParaRPr lang="en-US"/>
        </a:p>
      </dgm:t>
    </dgm:pt>
    <dgm:pt modelId="{A0334D54-188E-4244-8E93-2A3A860D12AE}" type="pres">
      <dgm:prSet presAssocID="{DD13A2A5-D859-4D05-B2EC-78C4536539C8}" presName="childTextArrow" presStyleLbl="fgAccFollowNode1" presStyleIdx="3" presStyleCnt="4">
        <dgm:presLayoutVars>
          <dgm:bulletEnabled val="1"/>
        </dgm:presLayoutVars>
      </dgm:prSet>
      <dgm:spPr/>
      <dgm:t>
        <a:bodyPr/>
        <a:lstStyle/>
        <a:p>
          <a:endParaRPr lang="en-US"/>
        </a:p>
      </dgm:t>
    </dgm:pt>
  </dgm:ptLst>
  <dgm:cxnLst>
    <dgm:cxn modelId="{DEDCA090-DB67-473A-8C8E-213471F7909D}" srcId="{C047D40B-7DEE-4C70-8E5F-F3B01944315A}" destId="{E6BBA31C-300C-4485-99A4-256556434B8D}" srcOrd="0" destOrd="0" parTransId="{B50A7F70-34C0-4FED-B63F-3019FCD7EF9F}" sibTransId="{8A8A4996-B574-48E2-A9E3-744F4020E634}"/>
    <dgm:cxn modelId="{D2B31CA3-8DA9-47EA-AD9A-B95DAA745670}" type="presOf" srcId="{2CE3F455-B78F-4FE3-8EFA-6037B0C2D213}" destId="{8CB5BDFC-52B4-4A46-8D58-14A0B782C787}" srcOrd="0" destOrd="0" presId="urn:microsoft.com/office/officeart/2005/8/layout/process4"/>
    <dgm:cxn modelId="{EBFA87A7-07E1-4992-B94A-ABD26B9C3C8A}" srcId="{E6BBA31C-300C-4485-99A4-256556434B8D}" destId="{DD13A2A5-D859-4D05-B2EC-78C4536539C8}" srcOrd="1" destOrd="0" parTransId="{ACE59D47-9A03-4269-90F2-4CFB4980BC2D}" sibTransId="{C012D9AB-BA8F-4785-8879-C2EC70870B09}"/>
    <dgm:cxn modelId="{5561A6F5-D36F-48DC-8F13-D95C9D68B598}" type="presOf" srcId="{1A01C8EA-4918-4F7D-A257-7E257BEE4991}" destId="{ECC7C082-D183-43B0-A302-93995F5C7555}" srcOrd="0" destOrd="0" presId="urn:microsoft.com/office/officeart/2005/8/layout/process4"/>
    <dgm:cxn modelId="{F23F5CCA-7DC3-4B5E-91C0-4C37A9CC0574}" type="presOf" srcId="{A504BF1D-58F5-4D25-B665-D38C1884D94B}" destId="{E4739117-1B54-4B77-BEEA-110C83704CCA}" srcOrd="1" destOrd="0" presId="urn:microsoft.com/office/officeart/2005/8/layout/process4"/>
    <dgm:cxn modelId="{3664D655-8A38-4D44-B3FE-6E6D094EA7E5}" srcId="{E6BBA31C-300C-4485-99A4-256556434B8D}" destId="{2CE3F455-B78F-4FE3-8EFA-6037B0C2D213}" srcOrd="0" destOrd="0" parTransId="{E0B3D2D4-0BDA-4BAB-9D96-31692F5D9BA6}" sibTransId="{42BECD92-7C90-4140-9A56-B99BA00B2465}"/>
    <dgm:cxn modelId="{FFC9A2F0-1B9A-40D2-A61B-791C804B3504}" type="presOf" srcId="{DD13A2A5-D859-4D05-B2EC-78C4536539C8}" destId="{A0334D54-188E-4244-8E93-2A3A860D12AE}" srcOrd="0" destOrd="0" presId="urn:microsoft.com/office/officeart/2005/8/layout/process4"/>
    <dgm:cxn modelId="{70BF9AC8-214B-46A8-96A3-7B0C9C16E161}" srcId="{A504BF1D-58F5-4D25-B665-D38C1884D94B}" destId="{CD82C56F-019C-4A97-BE5F-4AD56A0AAC69}" srcOrd="0" destOrd="0" parTransId="{B50055CB-2630-430A-9B18-A14FCB7DF116}" sibTransId="{DF71E459-5845-4F04-82A1-1886CE0283D0}"/>
    <dgm:cxn modelId="{CC67939E-FCC3-4426-B519-A530DCB1C145}" type="presOf" srcId="{CD82C56F-019C-4A97-BE5F-4AD56A0AAC69}" destId="{27948191-5D94-43DB-B7B5-976847C0D68F}" srcOrd="0" destOrd="0" presId="urn:microsoft.com/office/officeart/2005/8/layout/process4"/>
    <dgm:cxn modelId="{264ACE0B-F8F9-4748-848C-B5727A53E57A}" type="presOf" srcId="{E6BBA31C-300C-4485-99A4-256556434B8D}" destId="{31E5CB15-2746-4545-8965-60C96C2A962A}" srcOrd="1" destOrd="0" presId="urn:microsoft.com/office/officeart/2005/8/layout/process4"/>
    <dgm:cxn modelId="{DAE3EFDD-3D01-4F7D-B390-08BDA0FB5909}" type="presOf" srcId="{C047D40B-7DEE-4C70-8E5F-F3B01944315A}" destId="{88D63EEF-4728-4DEB-999C-1D400AC1C4BB}" srcOrd="0" destOrd="0" presId="urn:microsoft.com/office/officeart/2005/8/layout/process4"/>
    <dgm:cxn modelId="{E7F07A7D-F0E9-41C2-9F76-619D46666C11}" type="presOf" srcId="{E6BBA31C-300C-4485-99A4-256556434B8D}" destId="{39D2A1CD-A9DE-4A53-9236-04457DE06EA9}" srcOrd="0" destOrd="0" presId="urn:microsoft.com/office/officeart/2005/8/layout/process4"/>
    <dgm:cxn modelId="{02E94F00-E2C8-4CC9-9583-20BC656B31D0}" type="presOf" srcId="{A504BF1D-58F5-4D25-B665-D38C1884D94B}" destId="{A0270E3A-82A5-491B-8C9C-F9BDC4606E06}" srcOrd="0" destOrd="0" presId="urn:microsoft.com/office/officeart/2005/8/layout/process4"/>
    <dgm:cxn modelId="{70C2A938-4935-4BBB-BF65-11FBE6EAE2C2}" srcId="{C047D40B-7DEE-4C70-8E5F-F3B01944315A}" destId="{A504BF1D-58F5-4D25-B665-D38C1884D94B}" srcOrd="1" destOrd="0" parTransId="{BFCD30E6-712A-4603-A5E4-62206DF438AC}" sibTransId="{DC2458D4-24E1-4475-A5C4-58135AE8746B}"/>
    <dgm:cxn modelId="{14A247F4-139E-4A67-93C1-4070560BB7CD}" srcId="{A504BF1D-58F5-4D25-B665-D38C1884D94B}" destId="{1A01C8EA-4918-4F7D-A257-7E257BEE4991}" srcOrd="1" destOrd="0" parTransId="{C0153F0F-9720-4D29-AEBF-1066E5F08DA9}" sibTransId="{B795E4D9-4ADD-4720-9B57-D7A180A81A18}"/>
    <dgm:cxn modelId="{0A41D1AE-E294-45BE-80BF-3B69CC6625D8}" type="presParOf" srcId="{88D63EEF-4728-4DEB-999C-1D400AC1C4BB}" destId="{E824D63C-F035-4E98-9AF6-4844440B075D}" srcOrd="0" destOrd="0" presId="urn:microsoft.com/office/officeart/2005/8/layout/process4"/>
    <dgm:cxn modelId="{76977320-86B8-4ECB-A3DB-D90D8FC40A52}" type="presParOf" srcId="{E824D63C-F035-4E98-9AF6-4844440B075D}" destId="{A0270E3A-82A5-491B-8C9C-F9BDC4606E06}" srcOrd="0" destOrd="0" presId="urn:microsoft.com/office/officeart/2005/8/layout/process4"/>
    <dgm:cxn modelId="{965B8D00-3F64-4B84-95BC-3A646A1791D1}" type="presParOf" srcId="{E824D63C-F035-4E98-9AF6-4844440B075D}" destId="{E4739117-1B54-4B77-BEEA-110C83704CCA}" srcOrd="1" destOrd="0" presId="urn:microsoft.com/office/officeart/2005/8/layout/process4"/>
    <dgm:cxn modelId="{DC065614-304F-471E-8BB8-CA26E76E4941}" type="presParOf" srcId="{E824D63C-F035-4E98-9AF6-4844440B075D}" destId="{526AE398-1579-4200-9B10-358D7E3BFD5C}" srcOrd="2" destOrd="0" presId="urn:microsoft.com/office/officeart/2005/8/layout/process4"/>
    <dgm:cxn modelId="{6D2EC1AE-066A-47E3-9CFB-3A38BAF6FDE1}" type="presParOf" srcId="{526AE398-1579-4200-9B10-358D7E3BFD5C}" destId="{27948191-5D94-43DB-B7B5-976847C0D68F}" srcOrd="0" destOrd="0" presId="urn:microsoft.com/office/officeart/2005/8/layout/process4"/>
    <dgm:cxn modelId="{C0D1E415-ACF3-43FC-8542-49273B309F04}" type="presParOf" srcId="{526AE398-1579-4200-9B10-358D7E3BFD5C}" destId="{ECC7C082-D183-43B0-A302-93995F5C7555}" srcOrd="1" destOrd="0" presId="urn:microsoft.com/office/officeart/2005/8/layout/process4"/>
    <dgm:cxn modelId="{910AD5DC-8ECE-4C22-916E-B273E1961C7D}" type="presParOf" srcId="{88D63EEF-4728-4DEB-999C-1D400AC1C4BB}" destId="{8184DCD2-C6A4-47B6-93EB-58926C3863C5}" srcOrd="1" destOrd="0" presId="urn:microsoft.com/office/officeart/2005/8/layout/process4"/>
    <dgm:cxn modelId="{925308DA-A4CA-414F-9D7B-8AF8806F9ED5}" type="presParOf" srcId="{88D63EEF-4728-4DEB-999C-1D400AC1C4BB}" destId="{D2C1D0CD-488B-4CB4-861F-C7861383CC28}" srcOrd="2" destOrd="0" presId="urn:microsoft.com/office/officeart/2005/8/layout/process4"/>
    <dgm:cxn modelId="{54B5B453-867D-4A3F-BB47-64AB88ED4493}" type="presParOf" srcId="{D2C1D0CD-488B-4CB4-861F-C7861383CC28}" destId="{39D2A1CD-A9DE-4A53-9236-04457DE06EA9}" srcOrd="0" destOrd="0" presId="urn:microsoft.com/office/officeart/2005/8/layout/process4"/>
    <dgm:cxn modelId="{6BF09811-05F8-45D1-A4D8-5EBFEB59B1E9}" type="presParOf" srcId="{D2C1D0CD-488B-4CB4-861F-C7861383CC28}" destId="{31E5CB15-2746-4545-8965-60C96C2A962A}" srcOrd="1" destOrd="0" presId="urn:microsoft.com/office/officeart/2005/8/layout/process4"/>
    <dgm:cxn modelId="{51BA30F4-80FB-4A1B-97E3-4BD1F319C766}" type="presParOf" srcId="{D2C1D0CD-488B-4CB4-861F-C7861383CC28}" destId="{0B2829A7-CBCD-4036-822D-6BD59B6BF66D}" srcOrd="2" destOrd="0" presId="urn:microsoft.com/office/officeart/2005/8/layout/process4"/>
    <dgm:cxn modelId="{8F3396D4-9736-4CE0-9702-584825CB6BA7}" type="presParOf" srcId="{0B2829A7-CBCD-4036-822D-6BD59B6BF66D}" destId="{8CB5BDFC-52B4-4A46-8D58-14A0B782C787}" srcOrd="0" destOrd="0" presId="urn:microsoft.com/office/officeart/2005/8/layout/process4"/>
    <dgm:cxn modelId="{D23C5451-D0A4-4A49-BFC4-6C969F5F89BB}" type="presParOf" srcId="{0B2829A7-CBCD-4036-822D-6BD59B6BF66D}" destId="{A0334D54-188E-4244-8E93-2A3A860D12A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949248-581B-4504-B9BD-E7F95AB79D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2B2C50-E203-414F-95BB-C6AFCA37AC68}">
      <dgm:prSet/>
      <dgm:spPr/>
      <dgm:t>
        <a:bodyPr/>
        <a:lstStyle/>
        <a:p>
          <a:pPr rtl="0"/>
          <a:r>
            <a:rPr lang="en-US" dirty="0"/>
            <a:t>Quick Overview of the Rule</a:t>
          </a:r>
        </a:p>
      </dgm:t>
    </dgm:pt>
    <dgm:pt modelId="{ABA571A0-A434-4E9F-A31F-727A1AEF7EF7}" type="parTrans" cxnId="{F87FF86A-C6E3-4BFE-8006-F31C5C7A828B}">
      <dgm:prSet/>
      <dgm:spPr/>
      <dgm:t>
        <a:bodyPr/>
        <a:lstStyle/>
        <a:p>
          <a:endParaRPr lang="en-US"/>
        </a:p>
      </dgm:t>
    </dgm:pt>
    <dgm:pt modelId="{585F5C54-C5A3-4686-AC2A-407BD616211A}" type="sibTrans" cxnId="{F87FF86A-C6E3-4BFE-8006-F31C5C7A828B}">
      <dgm:prSet/>
      <dgm:spPr/>
      <dgm:t>
        <a:bodyPr/>
        <a:lstStyle/>
        <a:p>
          <a:endParaRPr lang="en-US"/>
        </a:p>
      </dgm:t>
    </dgm:pt>
    <dgm:pt modelId="{877EF5FE-202A-4F51-ABD5-82C499C6D2AE}">
      <dgm:prSet/>
      <dgm:spPr/>
      <dgm:t>
        <a:bodyPr/>
        <a:lstStyle/>
        <a:p>
          <a:pPr rtl="0"/>
          <a:r>
            <a:rPr lang="en-US" dirty="0"/>
            <a:t>Who Is </a:t>
          </a:r>
          <a:r>
            <a:rPr lang="en-US" dirty="0" smtClean="0"/>
            <a:t>Impacted</a:t>
          </a:r>
          <a:endParaRPr lang="en-US" dirty="0"/>
        </a:p>
      </dgm:t>
    </dgm:pt>
    <dgm:pt modelId="{55FD40ED-A1B2-4648-B294-E6109AA00D8B}" type="parTrans" cxnId="{E207B8FB-BCC9-4E2A-8CF7-ACFE5EEADF8B}">
      <dgm:prSet/>
      <dgm:spPr/>
      <dgm:t>
        <a:bodyPr/>
        <a:lstStyle/>
        <a:p>
          <a:endParaRPr lang="en-US"/>
        </a:p>
      </dgm:t>
    </dgm:pt>
    <dgm:pt modelId="{2D4F2012-8B9A-4E87-9B8E-16D1B6E2D4D7}" type="sibTrans" cxnId="{E207B8FB-BCC9-4E2A-8CF7-ACFE5EEADF8B}">
      <dgm:prSet/>
      <dgm:spPr/>
      <dgm:t>
        <a:bodyPr/>
        <a:lstStyle/>
        <a:p>
          <a:endParaRPr lang="en-US"/>
        </a:p>
      </dgm:t>
    </dgm:pt>
    <dgm:pt modelId="{EBDDFE07-A7DA-4871-86E7-3AEFC96FAD49}">
      <dgm:prSet/>
      <dgm:spPr/>
      <dgm:t>
        <a:bodyPr/>
        <a:lstStyle/>
        <a:p>
          <a:pPr rtl="0"/>
          <a:r>
            <a:rPr lang="en-US"/>
            <a:t>Why community groups will need to help </a:t>
          </a:r>
        </a:p>
      </dgm:t>
    </dgm:pt>
    <dgm:pt modelId="{15E7DFFB-B419-44D1-BB17-07DE4A1AD608}" type="parTrans" cxnId="{6D4E1DCA-D3E0-4EC2-A4A5-7E91B7A3FD18}">
      <dgm:prSet/>
      <dgm:spPr/>
      <dgm:t>
        <a:bodyPr/>
        <a:lstStyle/>
        <a:p>
          <a:endParaRPr lang="en-US"/>
        </a:p>
      </dgm:t>
    </dgm:pt>
    <dgm:pt modelId="{24EB81D8-BDC0-43AC-8A7B-2B7461180552}" type="sibTrans" cxnId="{6D4E1DCA-D3E0-4EC2-A4A5-7E91B7A3FD18}">
      <dgm:prSet/>
      <dgm:spPr/>
      <dgm:t>
        <a:bodyPr/>
        <a:lstStyle/>
        <a:p>
          <a:endParaRPr lang="en-US"/>
        </a:p>
      </dgm:t>
    </dgm:pt>
    <dgm:pt modelId="{FDFB10E4-F1A3-48E8-9481-C1B9A7B6C489}">
      <dgm:prSet/>
      <dgm:spPr/>
      <dgm:t>
        <a:bodyPr/>
        <a:lstStyle/>
        <a:p>
          <a:pPr rtl="0"/>
          <a:r>
            <a:rPr lang="en-US" dirty="0"/>
            <a:t>Ways you can help </a:t>
          </a:r>
          <a:r>
            <a:rPr lang="en-US" dirty="0" smtClean="0"/>
            <a:t>&amp; engage </a:t>
          </a:r>
          <a:r>
            <a:rPr lang="en-US" dirty="0"/>
            <a:t>in the process</a:t>
          </a:r>
        </a:p>
      </dgm:t>
    </dgm:pt>
    <dgm:pt modelId="{A3E0E514-7A3C-4A36-8C7A-D356D793D984}" type="parTrans" cxnId="{AD600CB2-C29B-4D99-A959-8B379C4F8250}">
      <dgm:prSet/>
      <dgm:spPr/>
      <dgm:t>
        <a:bodyPr/>
        <a:lstStyle/>
        <a:p>
          <a:endParaRPr lang="en-US"/>
        </a:p>
      </dgm:t>
    </dgm:pt>
    <dgm:pt modelId="{F1187097-C15F-476D-9624-3D760043408A}" type="sibTrans" cxnId="{AD600CB2-C29B-4D99-A959-8B379C4F8250}">
      <dgm:prSet/>
      <dgm:spPr/>
      <dgm:t>
        <a:bodyPr/>
        <a:lstStyle/>
        <a:p>
          <a:endParaRPr lang="en-US"/>
        </a:p>
      </dgm:t>
    </dgm:pt>
    <dgm:pt modelId="{43F13107-D0AE-49AF-A126-669DE1211D47}" type="pres">
      <dgm:prSet presAssocID="{8D949248-581B-4504-B9BD-E7F95AB79D84}" presName="linear" presStyleCnt="0">
        <dgm:presLayoutVars>
          <dgm:animLvl val="lvl"/>
          <dgm:resizeHandles val="exact"/>
        </dgm:presLayoutVars>
      </dgm:prSet>
      <dgm:spPr/>
      <dgm:t>
        <a:bodyPr/>
        <a:lstStyle/>
        <a:p>
          <a:endParaRPr lang="en-US"/>
        </a:p>
      </dgm:t>
    </dgm:pt>
    <dgm:pt modelId="{5F3965B3-CEB8-4B30-9986-3D94D4E629C9}" type="pres">
      <dgm:prSet presAssocID="{E42B2C50-E203-414F-95BB-C6AFCA37AC68}" presName="parentText" presStyleLbl="node1" presStyleIdx="0" presStyleCnt="4">
        <dgm:presLayoutVars>
          <dgm:chMax val="0"/>
          <dgm:bulletEnabled val="1"/>
        </dgm:presLayoutVars>
      </dgm:prSet>
      <dgm:spPr/>
      <dgm:t>
        <a:bodyPr/>
        <a:lstStyle/>
        <a:p>
          <a:endParaRPr lang="en-US"/>
        </a:p>
      </dgm:t>
    </dgm:pt>
    <dgm:pt modelId="{ADE352AB-EF77-4E90-875B-01C3D82C736C}" type="pres">
      <dgm:prSet presAssocID="{585F5C54-C5A3-4686-AC2A-407BD616211A}" presName="spacer" presStyleCnt="0"/>
      <dgm:spPr/>
    </dgm:pt>
    <dgm:pt modelId="{723215C7-61AD-4BC9-BFD6-10CE43F10B19}" type="pres">
      <dgm:prSet presAssocID="{877EF5FE-202A-4F51-ABD5-82C499C6D2AE}" presName="parentText" presStyleLbl="node1" presStyleIdx="1" presStyleCnt="4">
        <dgm:presLayoutVars>
          <dgm:chMax val="0"/>
          <dgm:bulletEnabled val="1"/>
        </dgm:presLayoutVars>
      </dgm:prSet>
      <dgm:spPr/>
      <dgm:t>
        <a:bodyPr/>
        <a:lstStyle/>
        <a:p>
          <a:endParaRPr lang="en-US"/>
        </a:p>
      </dgm:t>
    </dgm:pt>
    <dgm:pt modelId="{9C142DE9-8522-45FC-85DC-5B6FD0B8A116}" type="pres">
      <dgm:prSet presAssocID="{2D4F2012-8B9A-4E87-9B8E-16D1B6E2D4D7}" presName="spacer" presStyleCnt="0"/>
      <dgm:spPr/>
    </dgm:pt>
    <dgm:pt modelId="{7A3D29F7-D6F8-4512-A75C-F019E71B176F}" type="pres">
      <dgm:prSet presAssocID="{EBDDFE07-A7DA-4871-86E7-3AEFC96FAD49}" presName="parentText" presStyleLbl="node1" presStyleIdx="2" presStyleCnt="4">
        <dgm:presLayoutVars>
          <dgm:chMax val="0"/>
          <dgm:bulletEnabled val="1"/>
        </dgm:presLayoutVars>
      </dgm:prSet>
      <dgm:spPr/>
      <dgm:t>
        <a:bodyPr/>
        <a:lstStyle/>
        <a:p>
          <a:endParaRPr lang="en-US"/>
        </a:p>
      </dgm:t>
    </dgm:pt>
    <dgm:pt modelId="{261019B2-6FE7-4EBB-81CE-FF2EBEE84C11}" type="pres">
      <dgm:prSet presAssocID="{24EB81D8-BDC0-43AC-8A7B-2B7461180552}" presName="spacer" presStyleCnt="0"/>
      <dgm:spPr/>
    </dgm:pt>
    <dgm:pt modelId="{C4DA40D9-B8F9-4B68-A422-0B695E5680CB}" type="pres">
      <dgm:prSet presAssocID="{FDFB10E4-F1A3-48E8-9481-C1B9A7B6C489}" presName="parentText" presStyleLbl="node1" presStyleIdx="3" presStyleCnt="4">
        <dgm:presLayoutVars>
          <dgm:chMax val="0"/>
          <dgm:bulletEnabled val="1"/>
        </dgm:presLayoutVars>
      </dgm:prSet>
      <dgm:spPr/>
      <dgm:t>
        <a:bodyPr/>
        <a:lstStyle/>
        <a:p>
          <a:endParaRPr lang="en-US"/>
        </a:p>
      </dgm:t>
    </dgm:pt>
  </dgm:ptLst>
  <dgm:cxnLst>
    <dgm:cxn modelId="{42CEE5D6-0B6B-194A-B4F2-8EEECD426C0D}" type="presOf" srcId="{8D949248-581B-4504-B9BD-E7F95AB79D84}" destId="{43F13107-D0AE-49AF-A126-669DE1211D47}" srcOrd="0" destOrd="0" presId="urn:microsoft.com/office/officeart/2005/8/layout/vList2"/>
    <dgm:cxn modelId="{AD600CB2-C29B-4D99-A959-8B379C4F8250}" srcId="{8D949248-581B-4504-B9BD-E7F95AB79D84}" destId="{FDFB10E4-F1A3-48E8-9481-C1B9A7B6C489}" srcOrd="3" destOrd="0" parTransId="{A3E0E514-7A3C-4A36-8C7A-D356D793D984}" sibTransId="{F1187097-C15F-476D-9624-3D760043408A}"/>
    <dgm:cxn modelId="{6D4E1DCA-D3E0-4EC2-A4A5-7E91B7A3FD18}" srcId="{8D949248-581B-4504-B9BD-E7F95AB79D84}" destId="{EBDDFE07-A7DA-4871-86E7-3AEFC96FAD49}" srcOrd="2" destOrd="0" parTransId="{15E7DFFB-B419-44D1-BB17-07DE4A1AD608}" sibTransId="{24EB81D8-BDC0-43AC-8A7B-2B7461180552}"/>
    <dgm:cxn modelId="{F87FF86A-C6E3-4BFE-8006-F31C5C7A828B}" srcId="{8D949248-581B-4504-B9BD-E7F95AB79D84}" destId="{E42B2C50-E203-414F-95BB-C6AFCA37AC68}" srcOrd="0" destOrd="0" parTransId="{ABA571A0-A434-4E9F-A31F-727A1AEF7EF7}" sibTransId="{585F5C54-C5A3-4686-AC2A-407BD616211A}"/>
    <dgm:cxn modelId="{D43240D0-8986-6C4F-BF35-5C617E658FA3}" type="presOf" srcId="{EBDDFE07-A7DA-4871-86E7-3AEFC96FAD49}" destId="{7A3D29F7-D6F8-4512-A75C-F019E71B176F}" srcOrd="0" destOrd="0" presId="urn:microsoft.com/office/officeart/2005/8/layout/vList2"/>
    <dgm:cxn modelId="{E207B8FB-BCC9-4E2A-8CF7-ACFE5EEADF8B}" srcId="{8D949248-581B-4504-B9BD-E7F95AB79D84}" destId="{877EF5FE-202A-4F51-ABD5-82C499C6D2AE}" srcOrd="1" destOrd="0" parTransId="{55FD40ED-A1B2-4648-B294-E6109AA00D8B}" sibTransId="{2D4F2012-8B9A-4E87-9B8E-16D1B6E2D4D7}"/>
    <dgm:cxn modelId="{D2B023F4-7EAB-0C43-9165-C3ED6C1105B8}" type="presOf" srcId="{E42B2C50-E203-414F-95BB-C6AFCA37AC68}" destId="{5F3965B3-CEB8-4B30-9986-3D94D4E629C9}" srcOrd="0" destOrd="0" presId="urn:microsoft.com/office/officeart/2005/8/layout/vList2"/>
    <dgm:cxn modelId="{CFC7018B-5528-C741-B1C4-2D51971457A3}" type="presOf" srcId="{FDFB10E4-F1A3-48E8-9481-C1B9A7B6C489}" destId="{C4DA40D9-B8F9-4B68-A422-0B695E5680CB}" srcOrd="0" destOrd="0" presId="urn:microsoft.com/office/officeart/2005/8/layout/vList2"/>
    <dgm:cxn modelId="{72286D4C-27E6-624A-BB42-ACA73292A84E}" type="presOf" srcId="{877EF5FE-202A-4F51-ABD5-82C499C6D2AE}" destId="{723215C7-61AD-4BC9-BFD6-10CE43F10B19}" srcOrd="0" destOrd="0" presId="urn:microsoft.com/office/officeart/2005/8/layout/vList2"/>
    <dgm:cxn modelId="{A55EE06E-4562-DE49-8C91-FDF528FF10F0}" type="presParOf" srcId="{43F13107-D0AE-49AF-A126-669DE1211D47}" destId="{5F3965B3-CEB8-4B30-9986-3D94D4E629C9}" srcOrd="0" destOrd="0" presId="urn:microsoft.com/office/officeart/2005/8/layout/vList2"/>
    <dgm:cxn modelId="{97E0C5A3-4319-CD47-BCB3-37EC2A2DE948}" type="presParOf" srcId="{43F13107-D0AE-49AF-A126-669DE1211D47}" destId="{ADE352AB-EF77-4E90-875B-01C3D82C736C}" srcOrd="1" destOrd="0" presId="urn:microsoft.com/office/officeart/2005/8/layout/vList2"/>
    <dgm:cxn modelId="{E256EF95-55B8-134C-A5E1-1EF4C756F4C0}" type="presParOf" srcId="{43F13107-D0AE-49AF-A126-669DE1211D47}" destId="{723215C7-61AD-4BC9-BFD6-10CE43F10B19}" srcOrd="2" destOrd="0" presId="urn:microsoft.com/office/officeart/2005/8/layout/vList2"/>
    <dgm:cxn modelId="{B170075E-6BB1-D840-8633-4699E40A6876}" type="presParOf" srcId="{43F13107-D0AE-49AF-A126-669DE1211D47}" destId="{9C142DE9-8522-45FC-85DC-5B6FD0B8A116}" srcOrd="3" destOrd="0" presId="urn:microsoft.com/office/officeart/2005/8/layout/vList2"/>
    <dgm:cxn modelId="{F8D118CB-C9B0-6745-9A35-8862AA711CBB}" type="presParOf" srcId="{43F13107-D0AE-49AF-A126-669DE1211D47}" destId="{7A3D29F7-D6F8-4512-A75C-F019E71B176F}" srcOrd="4" destOrd="0" presId="urn:microsoft.com/office/officeart/2005/8/layout/vList2"/>
    <dgm:cxn modelId="{AA530B65-A54C-A848-ACFE-8F8EE6A5A7FE}" type="presParOf" srcId="{43F13107-D0AE-49AF-A126-669DE1211D47}" destId="{261019B2-6FE7-4EBB-81CE-FF2EBEE84C11}" srcOrd="5" destOrd="0" presId="urn:microsoft.com/office/officeart/2005/8/layout/vList2"/>
    <dgm:cxn modelId="{429AECB3-46BD-B740-BECD-886E54179A3B}" type="presParOf" srcId="{43F13107-D0AE-49AF-A126-669DE1211D47}" destId="{C4DA40D9-B8F9-4B68-A422-0B695E5680C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5EF8FDF-2115-4F1A-AEF8-C78067D47E20}"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58E996F1-32D5-4341-8766-0C762EE04299}">
      <dgm:prSet custT="1"/>
      <dgm:spPr/>
      <dgm:t>
        <a:bodyPr/>
        <a:lstStyle/>
        <a:p>
          <a:pPr rtl="0"/>
          <a:r>
            <a:rPr lang="en-US" sz="1800" dirty="0"/>
            <a:t>Kevin applies for SNAP and ACA </a:t>
          </a:r>
          <a:r>
            <a:rPr lang="en-US" sz="1800" dirty="0" smtClean="0"/>
            <a:t>Adult Medicaid </a:t>
          </a:r>
          <a:r>
            <a:rPr lang="en-US" sz="1800" dirty="0"/>
            <a:t>in 1/20/18.  He is informed of the work requirement.  </a:t>
          </a:r>
        </a:p>
      </dgm:t>
    </dgm:pt>
    <dgm:pt modelId="{75F49526-AB2E-4E7B-8791-9026D5A0F1CD}" type="parTrans" cxnId="{6E027650-0544-4A92-B190-133F6A09CF19}">
      <dgm:prSet/>
      <dgm:spPr/>
      <dgm:t>
        <a:bodyPr/>
        <a:lstStyle/>
        <a:p>
          <a:endParaRPr lang="en-US"/>
        </a:p>
      </dgm:t>
    </dgm:pt>
    <dgm:pt modelId="{3EFE26BE-94BF-4855-B296-92AB4D9E9EE4}" type="sibTrans" cxnId="{6E027650-0544-4A92-B190-133F6A09CF19}">
      <dgm:prSet/>
      <dgm:spPr/>
      <dgm:t>
        <a:bodyPr/>
        <a:lstStyle/>
        <a:p>
          <a:endParaRPr lang="en-US"/>
        </a:p>
      </dgm:t>
    </dgm:pt>
    <dgm:pt modelId="{802BE9C7-4A35-4231-95A0-9C7A86876F88}">
      <dgm:prSet custT="1"/>
      <dgm:spPr/>
      <dgm:t>
        <a:bodyPr/>
        <a:lstStyle/>
        <a:p>
          <a:pPr rtl="0"/>
          <a:r>
            <a:rPr lang="en-US" sz="1600" dirty="0"/>
            <a:t>Kevin does not want to participate in any activities.  </a:t>
          </a:r>
        </a:p>
      </dgm:t>
    </dgm:pt>
    <dgm:pt modelId="{4CF47F8A-4655-4BC6-952E-641F0648C747}" type="parTrans" cxnId="{A3973E7B-035A-4C16-99FE-4AE754A7F310}">
      <dgm:prSet/>
      <dgm:spPr/>
      <dgm:t>
        <a:bodyPr/>
        <a:lstStyle/>
        <a:p>
          <a:endParaRPr lang="en-US"/>
        </a:p>
      </dgm:t>
    </dgm:pt>
    <dgm:pt modelId="{8EEEF152-82F2-4B14-8436-38DD622BAC76}" type="sibTrans" cxnId="{A3973E7B-035A-4C16-99FE-4AE754A7F310}">
      <dgm:prSet/>
      <dgm:spPr/>
      <dgm:t>
        <a:bodyPr/>
        <a:lstStyle/>
        <a:p>
          <a:endParaRPr lang="en-US"/>
        </a:p>
      </dgm:t>
    </dgm:pt>
    <dgm:pt modelId="{53688E77-9CDA-437F-A224-5C467A4B84BF}">
      <dgm:prSet custT="1"/>
      <dgm:spPr/>
      <dgm:t>
        <a:bodyPr/>
        <a:lstStyle/>
        <a:p>
          <a:pPr rtl="0"/>
          <a:r>
            <a:rPr lang="en-US" sz="1600" dirty="0"/>
            <a:t>He receives a partial SNAP benefit for January, full benefits February, March and April.  </a:t>
          </a:r>
        </a:p>
      </dgm:t>
    </dgm:pt>
    <dgm:pt modelId="{12D33236-6E34-442B-A247-1E21698F92F6}" type="parTrans" cxnId="{0E965185-851C-47AE-ADA8-CA075AC54B33}">
      <dgm:prSet/>
      <dgm:spPr/>
      <dgm:t>
        <a:bodyPr/>
        <a:lstStyle/>
        <a:p>
          <a:endParaRPr lang="en-US"/>
        </a:p>
      </dgm:t>
    </dgm:pt>
    <dgm:pt modelId="{DECAE493-623D-4871-9319-2DCAA87775F6}" type="sibTrans" cxnId="{0E965185-851C-47AE-ADA8-CA075AC54B33}">
      <dgm:prSet/>
      <dgm:spPr/>
      <dgm:t>
        <a:bodyPr/>
        <a:lstStyle/>
        <a:p>
          <a:endParaRPr lang="en-US"/>
        </a:p>
      </dgm:t>
    </dgm:pt>
    <dgm:pt modelId="{5441AF24-F627-48B8-84C9-29A61E345B02}">
      <dgm:prSet custT="1"/>
      <dgm:spPr/>
      <dgm:t>
        <a:bodyPr/>
        <a:lstStyle/>
        <a:p>
          <a:pPr rtl="0"/>
          <a:r>
            <a:rPr lang="en-US" sz="1600" dirty="0"/>
            <a:t>His SNAP eligibility ends May 2018.  </a:t>
          </a:r>
        </a:p>
      </dgm:t>
    </dgm:pt>
    <dgm:pt modelId="{81C3F502-DC1C-4801-8624-AE1D12E6453F}" type="parTrans" cxnId="{6790134E-78C0-4E29-9EE4-DFC3E795C589}">
      <dgm:prSet/>
      <dgm:spPr/>
      <dgm:t>
        <a:bodyPr/>
        <a:lstStyle/>
        <a:p>
          <a:endParaRPr lang="en-US"/>
        </a:p>
      </dgm:t>
    </dgm:pt>
    <dgm:pt modelId="{4D47B90C-6D7C-4A72-9E57-953691B77BEE}" type="sibTrans" cxnId="{6790134E-78C0-4E29-9EE4-DFC3E795C589}">
      <dgm:prSet/>
      <dgm:spPr/>
      <dgm:t>
        <a:bodyPr/>
        <a:lstStyle/>
        <a:p>
          <a:endParaRPr lang="en-US"/>
        </a:p>
      </dgm:t>
    </dgm:pt>
    <dgm:pt modelId="{FAB4A0CA-3CC8-47D4-9955-967D72B60B44}">
      <dgm:prSet custT="1"/>
      <dgm:spPr/>
      <dgm:t>
        <a:bodyPr/>
        <a:lstStyle/>
        <a:p>
          <a:pPr rtl="0"/>
          <a:r>
            <a:rPr lang="en-US" sz="1800" dirty="0"/>
            <a:t>Heidi receives SNAP and ACA </a:t>
          </a:r>
          <a:r>
            <a:rPr lang="en-US" sz="1800" dirty="0" smtClean="0"/>
            <a:t>Adult Medicaid.  </a:t>
          </a:r>
          <a:r>
            <a:rPr lang="en-US" sz="1800" dirty="0"/>
            <a:t>She receives full benefits for January, February and March.  </a:t>
          </a:r>
        </a:p>
      </dgm:t>
    </dgm:pt>
    <dgm:pt modelId="{9F808C7A-D5A1-408E-8373-0462D3D0FE47}" type="parTrans" cxnId="{BBD86B15-A4B3-48FB-9DD3-EA6691EAB53B}">
      <dgm:prSet/>
      <dgm:spPr/>
      <dgm:t>
        <a:bodyPr/>
        <a:lstStyle/>
        <a:p>
          <a:endParaRPr lang="en-US"/>
        </a:p>
      </dgm:t>
    </dgm:pt>
    <dgm:pt modelId="{5ACB04D3-C83E-474E-A860-83251087806D}" type="sibTrans" cxnId="{BBD86B15-A4B3-48FB-9DD3-EA6691EAB53B}">
      <dgm:prSet/>
      <dgm:spPr/>
      <dgm:t>
        <a:bodyPr/>
        <a:lstStyle/>
        <a:p>
          <a:endParaRPr lang="en-US"/>
        </a:p>
      </dgm:t>
    </dgm:pt>
    <dgm:pt modelId="{6871FAC9-58BF-44E2-B5D9-F9EBDA2DA0D9}">
      <dgm:prSet custT="1"/>
      <dgm:spPr/>
      <dgm:t>
        <a:bodyPr/>
        <a:lstStyle/>
        <a:p>
          <a:pPr rtl="0"/>
          <a:r>
            <a:rPr lang="en-US" sz="1600" dirty="0"/>
            <a:t>Heidi reports 80 hours volunteer work in February.  </a:t>
          </a:r>
        </a:p>
      </dgm:t>
    </dgm:pt>
    <dgm:pt modelId="{615C3578-2BF4-462B-A3FE-954A33E5CEEC}" type="parTrans" cxnId="{F8908B8A-DDAB-48FF-8E7E-06D17D9E9C5C}">
      <dgm:prSet/>
      <dgm:spPr/>
      <dgm:t>
        <a:bodyPr/>
        <a:lstStyle/>
        <a:p>
          <a:endParaRPr lang="en-US"/>
        </a:p>
      </dgm:t>
    </dgm:pt>
    <dgm:pt modelId="{56279079-E1D0-4007-A36F-A118EBF62FF0}" type="sibTrans" cxnId="{F8908B8A-DDAB-48FF-8E7E-06D17D9E9C5C}">
      <dgm:prSet/>
      <dgm:spPr/>
      <dgm:t>
        <a:bodyPr/>
        <a:lstStyle/>
        <a:p>
          <a:endParaRPr lang="en-US"/>
        </a:p>
      </dgm:t>
    </dgm:pt>
    <dgm:pt modelId="{400EB82E-3C9C-4E5C-9941-A09E7F2D1584}">
      <dgm:prSet custT="1"/>
      <dgm:spPr/>
      <dgm:t>
        <a:bodyPr/>
        <a:lstStyle/>
        <a:p>
          <a:pPr rtl="0"/>
          <a:r>
            <a:rPr lang="en-US" sz="1600" dirty="0"/>
            <a:t>She did not do activities in January or March.  </a:t>
          </a:r>
        </a:p>
      </dgm:t>
    </dgm:pt>
    <dgm:pt modelId="{DC0E336C-08C3-4C40-9824-BE6741859690}" type="parTrans" cxnId="{1CF92A91-191B-4430-BA07-8FF03427CA87}">
      <dgm:prSet/>
      <dgm:spPr/>
      <dgm:t>
        <a:bodyPr/>
        <a:lstStyle/>
        <a:p>
          <a:endParaRPr lang="en-US"/>
        </a:p>
      </dgm:t>
    </dgm:pt>
    <dgm:pt modelId="{51340017-99E6-4B75-B075-ED1CEECE5CBB}" type="sibTrans" cxnId="{1CF92A91-191B-4430-BA07-8FF03427CA87}">
      <dgm:prSet/>
      <dgm:spPr/>
      <dgm:t>
        <a:bodyPr/>
        <a:lstStyle/>
        <a:p>
          <a:endParaRPr lang="en-US"/>
        </a:p>
      </dgm:t>
    </dgm:pt>
    <dgm:pt modelId="{CD507FFA-0052-4F2E-A5BD-8A1C314A1B64}">
      <dgm:prSet custT="1"/>
      <dgm:spPr/>
      <dgm:t>
        <a:bodyPr/>
        <a:lstStyle/>
        <a:p>
          <a:pPr rtl="0"/>
          <a:r>
            <a:rPr lang="en-US" sz="1600" dirty="0"/>
            <a:t>Heidi has used 2 months of her requirement.  </a:t>
          </a:r>
        </a:p>
      </dgm:t>
    </dgm:pt>
    <dgm:pt modelId="{B37E7960-3BFA-46E3-ACE7-8A732F61BFB7}" type="parTrans" cxnId="{8E0F9782-D356-42A1-9DAB-9D6F9B4127B7}">
      <dgm:prSet/>
      <dgm:spPr/>
      <dgm:t>
        <a:bodyPr/>
        <a:lstStyle/>
        <a:p>
          <a:endParaRPr lang="en-US"/>
        </a:p>
      </dgm:t>
    </dgm:pt>
    <dgm:pt modelId="{D08BD5BE-75A8-4268-9C84-9959BEA02D42}" type="sibTrans" cxnId="{8E0F9782-D356-42A1-9DAB-9D6F9B4127B7}">
      <dgm:prSet/>
      <dgm:spPr/>
      <dgm:t>
        <a:bodyPr/>
        <a:lstStyle/>
        <a:p>
          <a:endParaRPr lang="en-US"/>
        </a:p>
      </dgm:t>
    </dgm:pt>
    <dgm:pt modelId="{7B2E05D1-30F9-4538-9F09-6F4A4B1C1819}">
      <dgm:prSet custT="1"/>
      <dgm:spPr/>
      <dgm:t>
        <a:bodyPr/>
        <a:lstStyle/>
        <a:p>
          <a:pPr rtl="0"/>
          <a:r>
            <a:rPr lang="en-US" sz="1600" dirty="0"/>
            <a:t>His medical coverage continues.</a:t>
          </a:r>
        </a:p>
      </dgm:t>
    </dgm:pt>
    <dgm:pt modelId="{D7B5C6EE-D37B-4AFD-A97B-B32786AC01F2}" type="parTrans" cxnId="{873F45C4-FEF8-4C07-9952-72AFD5040636}">
      <dgm:prSet/>
      <dgm:spPr/>
      <dgm:t>
        <a:bodyPr/>
        <a:lstStyle/>
        <a:p>
          <a:endParaRPr lang="en-US"/>
        </a:p>
      </dgm:t>
    </dgm:pt>
    <dgm:pt modelId="{45049547-ED80-4FAB-A2FE-24685BF94267}" type="sibTrans" cxnId="{873F45C4-FEF8-4C07-9952-72AFD5040636}">
      <dgm:prSet/>
      <dgm:spPr/>
      <dgm:t>
        <a:bodyPr/>
        <a:lstStyle/>
        <a:p>
          <a:endParaRPr lang="en-US"/>
        </a:p>
      </dgm:t>
    </dgm:pt>
    <dgm:pt modelId="{B1C7E78E-2E44-4084-B18F-BCF897FD417A}">
      <dgm:prSet custT="1"/>
      <dgm:spPr/>
      <dgm:t>
        <a:bodyPr/>
        <a:lstStyle/>
        <a:p>
          <a:pPr rtl="0"/>
          <a:r>
            <a:rPr lang="en-US" sz="1600" dirty="0"/>
            <a:t>Heidi will need to continue to provide proof of participation to continue to receive benefits.</a:t>
          </a:r>
        </a:p>
      </dgm:t>
    </dgm:pt>
    <dgm:pt modelId="{F9518F1D-569F-4E7B-B12E-90F85DFB3973}" type="parTrans" cxnId="{D308677E-6984-4557-B097-DA8C74D780DA}">
      <dgm:prSet/>
      <dgm:spPr/>
      <dgm:t>
        <a:bodyPr/>
        <a:lstStyle/>
        <a:p>
          <a:endParaRPr lang="en-US"/>
        </a:p>
      </dgm:t>
    </dgm:pt>
    <dgm:pt modelId="{C0552686-A43A-450A-B0B3-763EB4C06557}" type="sibTrans" cxnId="{D308677E-6984-4557-B097-DA8C74D780DA}">
      <dgm:prSet/>
      <dgm:spPr/>
      <dgm:t>
        <a:bodyPr/>
        <a:lstStyle/>
        <a:p>
          <a:endParaRPr lang="en-US"/>
        </a:p>
      </dgm:t>
    </dgm:pt>
    <dgm:pt modelId="{96C7154F-C8A1-468C-B623-1AA4FD5CA9F7}" type="pres">
      <dgm:prSet presAssocID="{05EF8FDF-2115-4F1A-AEF8-C78067D47E20}" presName="Name0" presStyleCnt="0">
        <dgm:presLayoutVars>
          <dgm:dir/>
          <dgm:resizeHandles val="exact"/>
        </dgm:presLayoutVars>
      </dgm:prSet>
      <dgm:spPr/>
      <dgm:t>
        <a:bodyPr/>
        <a:lstStyle/>
        <a:p>
          <a:endParaRPr lang="en-US"/>
        </a:p>
      </dgm:t>
    </dgm:pt>
    <dgm:pt modelId="{19A3FEDF-0645-4F17-A680-56AF6B64AC0B}" type="pres">
      <dgm:prSet presAssocID="{58E996F1-32D5-4341-8766-0C762EE04299}" presName="composite" presStyleCnt="0"/>
      <dgm:spPr/>
    </dgm:pt>
    <dgm:pt modelId="{877540AE-9143-4423-A837-C96F90DB093D}" type="pres">
      <dgm:prSet presAssocID="{58E996F1-32D5-4341-8766-0C762EE04299}" presName="rect1" presStyleLbl="trAlignAcc1" presStyleIdx="0" presStyleCnt="2">
        <dgm:presLayoutVars>
          <dgm:bulletEnabled val="1"/>
        </dgm:presLayoutVars>
      </dgm:prSet>
      <dgm:spPr/>
      <dgm:t>
        <a:bodyPr/>
        <a:lstStyle/>
        <a:p>
          <a:endParaRPr lang="en-US"/>
        </a:p>
      </dgm:t>
    </dgm:pt>
    <dgm:pt modelId="{633E7D34-2059-4A71-9916-B33A16D3B652}" type="pres">
      <dgm:prSet presAssocID="{58E996F1-32D5-4341-8766-0C762EE04299}"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04D5ABD2-79CF-408B-92CC-F96912B4A2EC}" type="pres">
      <dgm:prSet presAssocID="{3EFE26BE-94BF-4855-B296-92AB4D9E9EE4}" presName="sibTrans" presStyleCnt="0"/>
      <dgm:spPr/>
    </dgm:pt>
    <dgm:pt modelId="{97751635-4910-419E-A8FB-7F8B18AD9EBE}" type="pres">
      <dgm:prSet presAssocID="{FAB4A0CA-3CC8-47D4-9955-967D72B60B44}" presName="composite" presStyleCnt="0"/>
      <dgm:spPr/>
    </dgm:pt>
    <dgm:pt modelId="{155F64D7-09C0-4972-AC97-360754A74F39}" type="pres">
      <dgm:prSet presAssocID="{FAB4A0CA-3CC8-47D4-9955-967D72B60B44}" presName="rect1" presStyleLbl="trAlignAcc1" presStyleIdx="1" presStyleCnt="2">
        <dgm:presLayoutVars>
          <dgm:bulletEnabled val="1"/>
        </dgm:presLayoutVars>
      </dgm:prSet>
      <dgm:spPr/>
      <dgm:t>
        <a:bodyPr/>
        <a:lstStyle/>
        <a:p>
          <a:endParaRPr lang="en-US"/>
        </a:p>
      </dgm:t>
    </dgm:pt>
    <dgm:pt modelId="{E9C135F1-CEA1-41C7-A86F-D619C9C8C341}" type="pres">
      <dgm:prSet presAssocID="{FAB4A0CA-3CC8-47D4-9955-967D72B60B44}"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Lst>
  <dgm:cxnLst>
    <dgm:cxn modelId="{1CF92A91-191B-4430-BA07-8FF03427CA87}" srcId="{FAB4A0CA-3CC8-47D4-9955-967D72B60B44}" destId="{400EB82E-3C9C-4E5C-9941-A09E7F2D1584}" srcOrd="1" destOrd="0" parTransId="{DC0E336C-08C3-4C40-9824-BE6741859690}" sibTransId="{51340017-99E6-4B75-B075-ED1CEECE5CBB}"/>
    <dgm:cxn modelId="{8D288673-5D32-4116-9CCF-37E3176DDBD5}" type="presOf" srcId="{53688E77-9CDA-437F-A224-5C467A4B84BF}" destId="{877540AE-9143-4423-A837-C96F90DB093D}" srcOrd="0" destOrd="2" presId="urn:microsoft.com/office/officeart/2008/layout/PictureStrips"/>
    <dgm:cxn modelId="{4CDEE88C-5F4C-4A02-8EA3-4AC2CF766E8C}" type="presOf" srcId="{6871FAC9-58BF-44E2-B5D9-F9EBDA2DA0D9}" destId="{155F64D7-09C0-4972-AC97-360754A74F39}" srcOrd="0" destOrd="1" presId="urn:microsoft.com/office/officeart/2008/layout/PictureStrips"/>
    <dgm:cxn modelId="{8D443485-E740-475A-9F61-2326CDF83F61}" type="presOf" srcId="{400EB82E-3C9C-4E5C-9941-A09E7F2D1584}" destId="{155F64D7-09C0-4972-AC97-360754A74F39}" srcOrd="0" destOrd="2" presId="urn:microsoft.com/office/officeart/2008/layout/PictureStrips"/>
    <dgm:cxn modelId="{BBD86B15-A4B3-48FB-9DD3-EA6691EAB53B}" srcId="{05EF8FDF-2115-4F1A-AEF8-C78067D47E20}" destId="{FAB4A0CA-3CC8-47D4-9955-967D72B60B44}" srcOrd="1" destOrd="0" parTransId="{9F808C7A-D5A1-408E-8373-0462D3D0FE47}" sibTransId="{5ACB04D3-C83E-474E-A860-83251087806D}"/>
    <dgm:cxn modelId="{3FFD388E-9AFB-4419-BDCF-D4BF043AEC22}" type="presOf" srcId="{5441AF24-F627-48B8-84C9-29A61E345B02}" destId="{877540AE-9143-4423-A837-C96F90DB093D}" srcOrd="0" destOrd="3" presId="urn:microsoft.com/office/officeart/2008/layout/PictureStrips"/>
    <dgm:cxn modelId="{5AC68C17-1C2F-47D3-B40D-0D9483874B6C}" type="presOf" srcId="{7B2E05D1-30F9-4538-9F09-6F4A4B1C1819}" destId="{877540AE-9143-4423-A837-C96F90DB093D}" srcOrd="0" destOrd="4" presId="urn:microsoft.com/office/officeart/2008/layout/PictureStrips"/>
    <dgm:cxn modelId="{191EB5A5-B1EC-40CB-BF55-68B20BA88024}" type="presOf" srcId="{CD507FFA-0052-4F2E-A5BD-8A1C314A1B64}" destId="{155F64D7-09C0-4972-AC97-360754A74F39}" srcOrd="0" destOrd="3" presId="urn:microsoft.com/office/officeart/2008/layout/PictureStrips"/>
    <dgm:cxn modelId="{873F45C4-FEF8-4C07-9952-72AFD5040636}" srcId="{58E996F1-32D5-4341-8766-0C762EE04299}" destId="{7B2E05D1-30F9-4538-9F09-6F4A4B1C1819}" srcOrd="3" destOrd="0" parTransId="{D7B5C6EE-D37B-4AFD-A97B-B32786AC01F2}" sibTransId="{45049547-ED80-4FAB-A2FE-24685BF94267}"/>
    <dgm:cxn modelId="{0E965185-851C-47AE-ADA8-CA075AC54B33}" srcId="{58E996F1-32D5-4341-8766-0C762EE04299}" destId="{53688E77-9CDA-437F-A224-5C467A4B84BF}" srcOrd="1" destOrd="0" parTransId="{12D33236-6E34-442B-A247-1E21698F92F6}" sibTransId="{DECAE493-623D-4871-9319-2DCAA87775F6}"/>
    <dgm:cxn modelId="{0C1BC8DE-295C-43F0-957B-5F74A6F20815}" type="presOf" srcId="{FAB4A0CA-3CC8-47D4-9955-967D72B60B44}" destId="{155F64D7-09C0-4972-AC97-360754A74F39}" srcOrd="0" destOrd="0" presId="urn:microsoft.com/office/officeart/2008/layout/PictureStrips"/>
    <dgm:cxn modelId="{6E027650-0544-4A92-B190-133F6A09CF19}" srcId="{05EF8FDF-2115-4F1A-AEF8-C78067D47E20}" destId="{58E996F1-32D5-4341-8766-0C762EE04299}" srcOrd="0" destOrd="0" parTransId="{75F49526-AB2E-4E7B-8791-9026D5A0F1CD}" sibTransId="{3EFE26BE-94BF-4855-B296-92AB4D9E9EE4}"/>
    <dgm:cxn modelId="{A3973E7B-035A-4C16-99FE-4AE754A7F310}" srcId="{58E996F1-32D5-4341-8766-0C762EE04299}" destId="{802BE9C7-4A35-4231-95A0-9C7A86876F88}" srcOrd="0" destOrd="0" parTransId="{4CF47F8A-4655-4BC6-952E-641F0648C747}" sibTransId="{8EEEF152-82F2-4B14-8436-38DD622BAC76}"/>
    <dgm:cxn modelId="{8E0F9782-D356-42A1-9DAB-9D6F9B4127B7}" srcId="{FAB4A0CA-3CC8-47D4-9955-967D72B60B44}" destId="{CD507FFA-0052-4F2E-A5BD-8A1C314A1B64}" srcOrd="2" destOrd="0" parTransId="{B37E7960-3BFA-46E3-ACE7-8A732F61BFB7}" sibTransId="{D08BD5BE-75A8-4268-9C84-9959BEA02D42}"/>
    <dgm:cxn modelId="{6790134E-78C0-4E29-9EE4-DFC3E795C589}" srcId="{58E996F1-32D5-4341-8766-0C762EE04299}" destId="{5441AF24-F627-48B8-84C9-29A61E345B02}" srcOrd="2" destOrd="0" parTransId="{81C3F502-DC1C-4801-8624-AE1D12E6453F}" sibTransId="{4D47B90C-6D7C-4A72-9E57-953691B77BEE}"/>
    <dgm:cxn modelId="{FD22AA56-1FBF-4F83-A07A-F34A27C40543}" type="presOf" srcId="{802BE9C7-4A35-4231-95A0-9C7A86876F88}" destId="{877540AE-9143-4423-A837-C96F90DB093D}" srcOrd="0" destOrd="1" presId="urn:microsoft.com/office/officeart/2008/layout/PictureStrips"/>
    <dgm:cxn modelId="{E954FD0F-FBD4-4ED0-AEA3-9A09E3299F7B}" type="presOf" srcId="{B1C7E78E-2E44-4084-B18F-BCF897FD417A}" destId="{155F64D7-09C0-4972-AC97-360754A74F39}" srcOrd="0" destOrd="4" presId="urn:microsoft.com/office/officeart/2008/layout/PictureStrips"/>
    <dgm:cxn modelId="{D308677E-6984-4557-B097-DA8C74D780DA}" srcId="{FAB4A0CA-3CC8-47D4-9955-967D72B60B44}" destId="{B1C7E78E-2E44-4084-B18F-BCF897FD417A}" srcOrd="3" destOrd="0" parTransId="{F9518F1D-569F-4E7B-B12E-90F85DFB3973}" sibTransId="{C0552686-A43A-450A-B0B3-763EB4C06557}"/>
    <dgm:cxn modelId="{18CA8DDF-D8DE-4EBF-BE7D-07EC89B4BB08}" type="presOf" srcId="{05EF8FDF-2115-4F1A-AEF8-C78067D47E20}" destId="{96C7154F-C8A1-468C-B623-1AA4FD5CA9F7}" srcOrd="0" destOrd="0" presId="urn:microsoft.com/office/officeart/2008/layout/PictureStrips"/>
    <dgm:cxn modelId="{F8908B8A-DDAB-48FF-8E7E-06D17D9E9C5C}" srcId="{FAB4A0CA-3CC8-47D4-9955-967D72B60B44}" destId="{6871FAC9-58BF-44E2-B5D9-F9EBDA2DA0D9}" srcOrd="0" destOrd="0" parTransId="{615C3578-2BF4-462B-A3FE-954A33E5CEEC}" sibTransId="{56279079-E1D0-4007-A36F-A118EBF62FF0}"/>
    <dgm:cxn modelId="{DEF1B638-B2BA-4840-8CD0-57558B3D601F}" type="presOf" srcId="{58E996F1-32D5-4341-8766-0C762EE04299}" destId="{877540AE-9143-4423-A837-C96F90DB093D}" srcOrd="0" destOrd="0" presId="urn:microsoft.com/office/officeart/2008/layout/PictureStrips"/>
    <dgm:cxn modelId="{CC064858-8B01-443C-ABD8-F82B4E157294}" type="presParOf" srcId="{96C7154F-C8A1-468C-B623-1AA4FD5CA9F7}" destId="{19A3FEDF-0645-4F17-A680-56AF6B64AC0B}" srcOrd="0" destOrd="0" presId="urn:microsoft.com/office/officeart/2008/layout/PictureStrips"/>
    <dgm:cxn modelId="{947A8822-5EC0-4B9F-920A-50E31BF4CA85}" type="presParOf" srcId="{19A3FEDF-0645-4F17-A680-56AF6B64AC0B}" destId="{877540AE-9143-4423-A837-C96F90DB093D}" srcOrd="0" destOrd="0" presId="urn:microsoft.com/office/officeart/2008/layout/PictureStrips"/>
    <dgm:cxn modelId="{5ED87453-894B-4D7D-9EC5-7DAF8F564674}" type="presParOf" srcId="{19A3FEDF-0645-4F17-A680-56AF6B64AC0B}" destId="{633E7D34-2059-4A71-9916-B33A16D3B652}" srcOrd="1" destOrd="0" presId="urn:microsoft.com/office/officeart/2008/layout/PictureStrips"/>
    <dgm:cxn modelId="{098A0C1F-C17E-4B82-A2D4-21679B4B7E15}" type="presParOf" srcId="{96C7154F-C8A1-468C-B623-1AA4FD5CA9F7}" destId="{04D5ABD2-79CF-408B-92CC-F96912B4A2EC}" srcOrd="1" destOrd="0" presId="urn:microsoft.com/office/officeart/2008/layout/PictureStrips"/>
    <dgm:cxn modelId="{0D77EBC1-74E9-41C1-817B-5A69E41A189B}" type="presParOf" srcId="{96C7154F-C8A1-468C-B623-1AA4FD5CA9F7}" destId="{97751635-4910-419E-A8FB-7F8B18AD9EBE}" srcOrd="2" destOrd="0" presId="urn:microsoft.com/office/officeart/2008/layout/PictureStrips"/>
    <dgm:cxn modelId="{721989CF-15CB-4837-A1E8-CAA8D93044A7}" type="presParOf" srcId="{97751635-4910-419E-A8FB-7F8B18AD9EBE}" destId="{155F64D7-09C0-4972-AC97-360754A74F39}" srcOrd="0" destOrd="0" presId="urn:microsoft.com/office/officeart/2008/layout/PictureStrips"/>
    <dgm:cxn modelId="{442EDBDE-2403-4E4C-A8C6-CF3051E12FD2}" type="presParOf" srcId="{97751635-4910-419E-A8FB-7F8B18AD9EBE}" destId="{E9C135F1-CEA1-41C7-A86F-D619C9C8C34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30D0448-FD4E-4E54-ACBE-CF26A41B1F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909AAA1-9A75-4A15-B280-A131DD34B29F}">
      <dgm:prSet/>
      <dgm:spPr/>
      <dgm:t>
        <a:bodyPr/>
        <a:lstStyle/>
        <a:p>
          <a:pPr rtl="0"/>
          <a:r>
            <a:rPr lang="en-US"/>
            <a:t>Eligibility is regained if:</a:t>
          </a:r>
        </a:p>
      </dgm:t>
    </dgm:pt>
    <dgm:pt modelId="{E50A5660-8AA9-492A-8760-42648F530DCC}" type="parTrans" cxnId="{516C2BE8-5359-46B4-BAD6-24C92CB8A386}">
      <dgm:prSet/>
      <dgm:spPr/>
      <dgm:t>
        <a:bodyPr/>
        <a:lstStyle/>
        <a:p>
          <a:endParaRPr lang="en-US"/>
        </a:p>
      </dgm:t>
    </dgm:pt>
    <dgm:pt modelId="{9AC6C892-BAEA-46DF-B771-D96F35979385}" type="sibTrans" cxnId="{516C2BE8-5359-46B4-BAD6-24C92CB8A386}">
      <dgm:prSet/>
      <dgm:spPr/>
      <dgm:t>
        <a:bodyPr/>
        <a:lstStyle/>
        <a:p>
          <a:endParaRPr lang="en-US"/>
        </a:p>
      </dgm:t>
    </dgm:pt>
    <dgm:pt modelId="{D8488AEE-A7A7-441B-92CC-7C65DF246897}">
      <dgm:prSet/>
      <dgm:spPr/>
      <dgm:t>
        <a:bodyPr/>
        <a:lstStyle/>
        <a:p>
          <a:pPr rtl="0"/>
          <a:r>
            <a:rPr lang="en-US" dirty="0"/>
            <a:t>Meet the requirement OR</a:t>
          </a:r>
        </a:p>
      </dgm:t>
    </dgm:pt>
    <dgm:pt modelId="{D838644E-4559-4D3F-9BC5-60A5450B2E45}" type="parTrans" cxnId="{B021B3D2-A021-4035-8CCA-80767DA63E4E}">
      <dgm:prSet/>
      <dgm:spPr/>
      <dgm:t>
        <a:bodyPr/>
        <a:lstStyle/>
        <a:p>
          <a:endParaRPr lang="en-US"/>
        </a:p>
      </dgm:t>
    </dgm:pt>
    <dgm:pt modelId="{CD9130C2-4ACA-46AE-935F-6B6995029BA3}" type="sibTrans" cxnId="{B021B3D2-A021-4035-8CCA-80767DA63E4E}">
      <dgm:prSet/>
      <dgm:spPr/>
      <dgm:t>
        <a:bodyPr/>
        <a:lstStyle/>
        <a:p>
          <a:endParaRPr lang="en-US"/>
        </a:p>
      </dgm:t>
    </dgm:pt>
    <dgm:pt modelId="{32646B22-6E45-4B50-A36B-2DD946F104AC}">
      <dgm:prSet/>
      <dgm:spPr/>
      <dgm:t>
        <a:bodyPr/>
        <a:lstStyle/>
        <a:p>
          <a:pPr rtl="0"/>
          <a:r>
            <a:rPr lang="en-US"/>
            <a:t>Now exempt</a:t>
          </a:r>
        </a:p>
      </dgm:t>
    </dgm:pt>
    <dgm:pt modelId="{E8559B5F-39F0-4121-ADF3-013F88873429}" type="parTrans" cxnId="{76608CFF-340E-4909-9150-840566C16716}">
      <dgm:prSet/>
      <dgm:spPr/>
      <dgm:t>
        <a:bodyPr/>
        <a:lstStyle/>
        <a:p>
          <a:endParaRPr lang="en-US"/>
        </a:p>
      </dgm:t>
    </dgm:pt>
    <dgm:pt modelId="{E8F6CC46-2C1F-4580-A120-AAE021565B25}" type="sibTrans" cxnId="{76608CFF-340E-4909-9150-840566C16716}">
      <dgm:prSet/>
      <dgm:spPr/>
      <dgm:t>
        <a:bodyPr/>
        <a:lstStyle/>
        <a:p>
          <a:endParaRPr lang="en-US"/>
        </a:p>
      </dgm:t>
    </dgm:pt>
    <dgm:pt modelId="{8A316D81-E464-4721-A7D1-A3871A733E05}">
      <dgm:prSet/>
      <dgm:spPr/>
      <dgm:t>
        <a:bodyPr/>
        <a:lstStyle/>
        <a:p>
          <a:pPr rtl="0"/>
          <a:r>
            <a:rPr lang="en-US" dirty="0"/>
            <a:t>Benefits reinstated </a:t>
          </a:r>
          <a:r>
            <a:rPr lang="en-US" dirty="0" smtClean="0"/>
            <a:t>when requirement </a:t>
          </a:r>
          <a:r>
            <a:rPr lang="en-US" dirty="0"/>
            <a:t>met for 30 days</a:t>
          </a:r>
        </a:p>
      </dgm:t>
    </dgm:pt>
    <dgm:pt modelId="{80323058-D5CE-4237-B5E4-E07710E056E9}" type="parTrans" cxnId="{2AE5B6A7-D74F-496F-89E7-0395B166D91B}">
      <dgm:prSet/>
      <dgm:spPr/>
      <dgm:t>
        <a:bodyPr/>
        <a:lstStyle/>
        <a:p>
          <a:endParaRPr lang="en-US"/>
        </a:p>
      </dgm:t>
    </dgm:pt>
    <dgm:pt modelId="{6ADCCBB5-91C6-4457-A0AD-F618163BA3C8}" type="sibTrans" cxnId="{2AE5B6A7-D74F-496F-89E7-0395B166D91B}">
      <dgm:prSet/>
      <dgm:spPr/>
      <dgm:t>
        <a:bodyPr/>
        <a:lstStyle/>
        <a:p>
          <a:endParaRPr lang="en-US"/>
        </a:p>
      </dgm:t>
    </dgm:pt>
    <dgm:pt modelId="{917F338E-FA14-4193-A877-46F9C818DECB}" type="pres">
      <dgm:prSet presAssocID="{B30D0448-FD4E-4E54-ACBE-CF26A41B1FC9}" presName="linear" presStyleCnt="0">
        <dgm:presLayoutVars>
          <dgm:dir/>
          <dgm:animLvl val="lvl"/>
          <dgm:resizeHandles val="exact"/>
        </dgm:presLayoutVars>
      </dgm:prSet>
      <dgm:spPr/>
      <dgm:t>
        <a:bodyPr/>
        <a:lstStyle/>
        <a:p>
          <a:endParaRPr lang="en-US"/>
        </a:p>
      </dgm:t>
    </dgm:pt>
    <dgm:pt modelId="{BF5E2592-4092-45EE-A6BC-65CB9C916D84}" type="pres">
      <dgm:prSet presAssocID="{0909AAA1-9A75-4A15-B280-A131DD34B29F}" presName="parentLin" presStyleCnt="0"/>
      <dgm:spPr/>
    </dgm:pt>
    <dgm:pt modelId="{4034F623-B77F-420E-998B-41070B4C11D2}" type="pres">
      <dgm:prSet presAssocID="{0909AAA1-9A75-4A15-B280-A131DD34B29F}" presName="parentLeftMargin" presStyleLbl="node1" presStyleIdx="0" presStyleCnt="2"/>
      <dgm:spPr/>
      <dgm:t>
        <a:bodyPr/>
        <a:lstStyle/>
        <a:p>
          <a:endParaRPr lang="en-US"/>
        </a:p>
      </dgm:t>
    </dgm:pt>
    <dgm:pt modelId="{3B1A7CA1-CBE2-4440-9B6B-0C074A846CD8}" type="pres">
      <dgm:prSet presAssocID="{0909AAA1-9A75-4A15-B280-A131DD34B29F}" presName="parentText" presStyleLbl="node1" presStyleIdx="0" presStyleCnt="2">
        <dgm:presLayoutVars>
          <dgm:chMax val="0"/>
          <dgm:bulletEnabled val="1"/>
        </dgm:presLayoutVars>
      </dgm:prSet>
      <dgm:spPr/>
      <dgm:t>
        <a:bodyPr/>
        <a:lstStyle/>
        <a:p>
          <a:endParaRPr lang="en-US"/>
        </a:p>
      </dgm:t>
    </dgm:pt>
    <dgm:pt modelId="{EEB5FF62-E899-488D-A719-66F63D09E6C2}" type="pres">
      <dgm:prSet presAssocID="{0909AAA1-9A75-4A15-B280-A131DD34B29F}" presName="negativeSpace" presStyleCnt="0"/>
      <dgm:spPr/>
    </dgm:pt>
    <dgm:pt modelId="{413C1E17-D890-4229-AC4B-995162946B00}" type="pres">
      <dgm:prSet presAssocID="{0909AAA1-9A75-4A15-B280-A131DD34B29F}" presName="childText" presStyleLbl="conFgAcc1" presStyleIdx="0" presStyleCnt="2">
        <dgm:presLayoutVars>
          <dgm:bulletEnabled val="1"/>
        </dgm:presLayoutVars>
      </dgm:prSet>
      <dgm:spPr/>
      <dgm:t>
        <a:bodyPr/>
        <a:lstStyle/>
        <a:p>
          <a:endParaRPr lang="en-US"/>
        </a:p>
      </dgm:t>
    </dgm:pt>
    <dgm:pt modelId="{7CCCD921-8FD9-4508-BB3F-80823CDA2DD0}" type="pres">
      <dgm:prSet presAssocID="{9AC6C892-BAEA-46DF-B771-D96F35979385}" presName="spaceBetweenRectangles" presStyleCnt="0"/>
      <dgm:spPr/>
    </dgm:pt>
    <dgm:pt modelId="{8235CFC0-C351-4410-988A-00F1AAA4D2ED}" type="pres">
      <dgm:prSet presAssocID="{8A316D81-E464-4721-A7D1-A3871A733E05}" presName="parentLin" presStyleCnt="0"/>
      <dgm:spPr/>
    </dgm:pt>
    <dgm:pt modelId="{5E65B4AD-59C3-40E5-B88A-E9936D897E1F}" type="pres">
      <dgm:prSet presAssocID="{8A316D81-E464-4721-A7D1-A3871A733E05}" presName="parentLeftMargin" presStyleLbl="node1" presStyleIdx="0" presStyleCnt="2"/>
      <dgm:spPr/>
      <dgm:t>
        <a:bodyPr/>
        <a:lstStyle/>
        <a:p>
          <a:endParaRPr lang="en-US"/>
        </a:p>
      </dgm:t>
    </dgm:pt>
    <dgm:pt modelId="{766B84CB-192A-4B1C-BD8A-885251B2BB19}" type="pres">
      <dgm:prSet presAssocID="{8A316D81-E464-4721-A7D1-A3871A733E05}" presName="parentText" presStyleLbl="node1" presStyleIdx="1" presStyleCnt="2">
        <dgm:presLayoutVars>
          <dgm:chMax val="0"/>
          <dgm:bulletEnabled val="1"/>
        </dgm:presLayoutVars>
      </dgm:prSet>
      <dgm:spPr/>
      <dgm:t>
        <a:bodyPr/>
        <a:lstStyle/>
        <a:p>
          <a:endParaRPr lang="en-US"/>
        </a:p>
      </dgm:t>
    </dgm:pt>
    <dgm:pt modelId="{0900026F-5464-481F-BE27-DE64F4627571}" type="pres">
      <dgm:prSet presAssocID="{8A316D81-E464-4721-A7D1-A3871A733E05}" presName="negativeSpace" presStyleCnt="0"/>
      <dgm:spPr/>
    </dgm:pt>
    <dgm:pt modelId="{FB6279FB-92BA-431F-BB64-9D3B1C3EAAEC}" type="pres">
      <dgm:prSet presAssocID="{8A316D81-E464-4721-A7D1-A3871A733E05}" presName="childText" presStyleLbl="conFgAcc1" presStyleIdx="1" presStyleCnt="2">
        <dgm:presLayoutVars>
          <dgm:bulletEnabled val="1"/>
        </dgm:presLayoutVars>
      </dgm:prSet>
      <dgm:spPr/>
    </dgm:pt>
  </dgm:ptLst>
  <dgm:cxnLst>
    <dgm:cxn modelId="{993D72B0-F1A1-482D-B821-05362BF019F7}" type="presOf" srcId="{B30D0448-FD4E-4E54-ACBE-CF26A41B1FC9}" destId="{917F338E-FA14-4193-A877-46F9C818DECB}" srcOrd="0" destOrd="0" presId="urn:microsoft.com/office/officeart/2005/8/layout/list1"/>
    <dgm:cxn modelId="{F04B5F87-B03A-48FA-8E50-1EC9CC966829}" type="presOf" srcId="{D8488AEE-A7A7-441B-92CC-7C65DF246897}" destId="{413C1E17-D890-4229-AC4B-995162946B00}" srcOrd="0" destOrd="0" presId="urn:microsoft.com/office/officeart/2005/8/layout/list1"/>
    <dgm:cxn modelId="{516C2BE8-5359-46B4-BAD6-24C92CB8A386}" srcId="{B30D0448-FD4E-4E54-ACBE-CF26A41B1FC9}" destId="{0909AAA1-9A75-4A15-B280-A131DD34B29F}" srcOrd="0" destOrd="0" parTransId="{E50A5660-8AA9-492A-8760-42648F530DCC}" sibTransId="{9AC6C892-BAEA-46DF-B771-D96F35979385}"/>
    <dgm:cxn modelId="{76608CFF-340E-4909-9150-840566C16716}" srcId="{0909AAA1-9A75-4A15-B280-A131DD34B29F}" destId="{32646B22-6E45-4B50-A36B-2DD946F104AC}" srcOrd="1" destOrd="0" parTransId="{E8559B5F-39F0-4121-ADF3-013F88873429}" sibTransId="{E8F6CC46-2C1F-4580-A120-AAE021565B25}"/>
    <dgm:cxn modelId="{B9E3DF59-F528-4951-89B3-012A424BFE98}" type="presOf" srcId="{8A316D81-E464-4721-A7D1-A3871A733E05}" destId="{5E65B4AD-59C3-40E5-B88A-E9936D897E1F}" srcOrd="0" destOrd="0" presId="urn:microsoft.com/office/officeart/2005/8/layout/list1"/>
    <dgm:cxn modelId="{0DC79CF2-B02D-4966-BD49-EF81C114F600}" type="presOf" srcId="{32646B22-6E45-4B50-A36B-2DD946F104AC}" destId="{413C1E17-D890-4229-AC4B-995162946B00}" srcOrd="0" destOrd="1" presId="urn:microsoft.com/office/officeart/2005/8/layout/list1"/>
    <dgm:cxn modelId="{EB68DCA7-1126-411E-A1F0-B04FCB5E038D}" type="presOf" srcId="{0909AAA1-9A75-4A15-B280-A131DD34B29F}" destId="{3B1A7CA1-CBE2-4440-9B6B-0C074A846CD8}" srcOrd="1" destOrd="0" presId="urn:microsoft.com/office/officeart/2005/8/layout/list1"/>
    <dgm:cxn modelId="{ABF4CDB8-4B07-464E-9629-93A6DB762422}" type="presOf" srcId="{0909AAA1-9A75-4A15-B280-A131DD34B29F}" destId="{4034F623-B77F-420E-998B-41070B4C11D2}" srcOrd="0" destOrd="0" presId="urn:microsoft.com/office/officeart/2005/8/layout/list1"/>
    <dgm:cxn modelId="{1080B6E9-54C1-4301-BE09-804330E93B46}" type="presOf" srcId="{8A316D81-E464-4721-A7D1-A3871A733E05}" destId="{766B84CB-192A-4B1C-BD8A-885251B2BB19}" srcOrd="1" destOrd="0" presId="urn:microsoft.com/office/officeart/2005/8/layout/list1"/>
    <dgm:cxn modelId="{B021B3D2-A021-4035-8CCA-80767DA63E4E}" srcId="{0909AAA1-9A75-4A15-B280-A131DD34B29F}" destId="{D8488AEE-A7A7-441B-92CC-7C65DF246897}" srcOrd="0" destOrd="0" parTransId="{D838644E-4559-4D3F-9BC5-60A5450B2E45}" sibTransId="{CD9130C2-4ACA-46AE-935F-6B6995029BA3}"/>
    <dgm:cxn modelId="{2AE5B6A7-D74F-496F-89E7-0395B166D91B}" srcId="{B30D0448-FD4E-4E54-ACBE-CF26A41B1FC9}" destId="{8A316D81-E464-4721-A7D1-A3871A733E05}" srcOrd="1" destOrd="0" parTransId="{80323058-D5CE-4237-B5E4-E07710E056E9}" sibTransId="{6ADCCBB5-91C6-4457-A0AD-F618163BA3C8}"/>
    <dgm:cxn modelId="{F6B42DD8-6FE7-4F43-A4D2-8494B50DD3C9}" type="presParOf" srcId="{917F338E-FA14-4193-A877-46F9C818DECB}" destId="{BF5E2592-4092-45EE-A6BC-65CB9C916D84}" srcOrd="0" destOrd="0" presId="urn:microsoft.com/office/officeart/2005/8/layout/list1"/>
    <dgm:cxn modelId="{FC359AE1-9E78-40E0-BB9B-9145BF5D6C98}" type="presParOf" srcId="{BF5E2592-4092-45EE-A6BC-65CB9C916D84}" destId="{4034F623-B77F-420E-998B-41070B4C11D2}" srcOrd="0" destOrd="0" presId="urn:microsoft.com/office/officeart/2005/8/layout/list1"/>
    <dgm:cxn modelId="{74D3EE3E-523E-47EF-84D8-A750748DCF62}" type="presParOf" srcId="{BF5E2592-4092-45EE-A6BC-65CB9C916D84}" destId="{3B1A7CA1-CBE2-4440-9B6B-0C074A846CD8}" srcOrd="1" destOrd="0" presId="urn:microsoft.com/office/officeart/2005/8/layout/list1"/>
    <dgm:cxn modelId="{025AA262-9A19-46A9-91DA-52E05208F224}" type="presParOf" srcId="{917F338E-FA14-4193-A877-46F9C818DECB}" destId="{EEB5FF62-E899-488D-A719-66F63D09E6C2}" srcOrd="1" destOrd="0" presId="urn:microsoft.com/office/officeart/2005/8/layout/list1"/>
    <dgm:cxn modelId="{8DB4AE6A-E513-4D16-ADC3-54E8F20A5C74}" type="presParOf" srcId="{917F338E-FA14-4193-A877-46F9C818DECB}" destId="{413C1E17-D890-4229-AC4B-995162946B00}" srcOrd="2" destOrd="0" presId="urn:microsoft.com/office/officeart/2005/8/layout/list1"/>
    <dgm:cxn modelId="{1895B7BE-6D93-442E-ADDC-94942A3BE4ED}" type="presParOf" srcId="{917F338E-FA14-4193-A877-46F9C818DECB}" destId="{7CCCD921-8FD9-4508-BB3F-80823CDA2DD0}" srcOrd="3" destOrd="0" presId="urn:microsoft.com/office/officeart/2005/8/layout/list1"/>
    <dgm:cxn modelId="{648EDEAB-8542-41FE-95A4-C1BE90CAB3A4}" type="presParOf" srcId="{917F338E-FA14-4193-A877-46F9C818DECB}" destId="{8235CFC0-C351-4410-988A-00F1AAA4D2ED}" srcOrd="4" destOrd="0" presId="urn:microsoft.com/office/officeart/2005/8/layout/list1"/>
    <dgm:cxn modelId="{ABD4045E-8C79-4769-9599-7BBB28A84AD0}" type="presParOf" srcId="{8235CFC0-C351-4410-988A-00F1AAA4D2ED}" destId="{5E65B4AD-59C3-40E5-B88A-E9936D897E1F}" srcOrd="0" destOrd="0" presId="urn:microsoft.com/office/officeart/2005/8/layout/list1"/>
    <dgm:cxn modelId="{437EB32E-57AF-486B-B2F9-A2F5866F54E8}" type="presParOf" srcId="{8235CFC0-C351-4410-988A-00F1AAA4D2ED}" destId="{766B84CB-192A-4B1C-BD8A-885251B2BB19}" srcOrd="1" destOrd="0" presId="urn:microsoft.com/office/officeart/2005/8/layout/list1"/>
    <dgm:cxn modelId="{2041E71B-472F-4664-91A1-B6EB85DE885F}" type="presParOf" srcId="{917F338E-FA14-4193-A877-46F9C818DECB}" destId="{0900026F-5464-481F-BE27-DE64F4627571}" srcOrd="5" destOrd="0" presId="urn:microsoft.com/office/officeart/2005/8/layout/list1"/>
    <dgm:cxn modelId="{102F07D3-1CEC-4B81-B8C1-3C0C5DD58D00}" type="presParOf" srcId="{917F338E-FA14-4193-A877-46F9C818DECB}" destId="{FB6279FB-92BA-431F-BB64-9D3B1C3EAAE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7B7326D-F1C0-4246-8750-5BAEF21450F8}"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6D82A009-AC26-4111-8BAC-242DC5448B7A}">
      <dgm:prSet custT="1"/>
      <dgm:spPr/>
      <dgm:t>
        <a:bodyPr/>
        <a:lstStyle/>
        <a:p>
          <a:pPr rtl="0"/>
          <a:r>
            <a:rPr lang="en-US" sz="2000" dirty="0"/>
            <a:t>Remember </a:t>
          </a:r>
          <a:r>
            <a:rPr lang="en-US" sz="2000" dirty="0" smtClean="0"/>
            <a:t>Kevin?  </a:t>
          </a:r>
          <a:r>
            <a:rPr lang="en-US" sz="2000" dirty="0"/>
            <a:t>He lost SNAP eligibility in May.  He becomes employed May 10.  Kevin can regain SNAP eligibility once he works 80 hours over the next 30 days.</a:t>
          </a:r>
        </a:p>
      </dgm:t>
    </dgm:pt>
    <dgm:pt modelId="{ECE71B01-49D3-43BF-A91B-0B63D2205F9C}" type="parTrans" cxnId="{643600CE-5A15-420D-BC2D-61CE6732BD6D}">
      <dgm:prSet/>
      <dgm:spPr/>
      <dgm:t>
        <a:bodyPr/>
        <a:lstStyle/>
        <a:p>
          <a:endParaRPr lang="en-US"/>
        </a:p>
      </dgm:t>
    </dgm:pt>
    <dgm:pt modelId="{F9B6C2E1-9C5B-4A8A-9FDD-F415EA8754D5}" type="sibTrans" cxnId="{643600CE-5A15-420D-BC2D-61CE6732BD6D}">
      <dgm:prSet/>
      <dgm:spPr/>
      <dgm:t>
        <a:bodyPr/>
        <a:lstStyle/>
        <a:p>
          <a:endParaRPr lang="en-US"/>
        </a:p>
      </dgm:t>
    </dgm:pt>
    <dgm:pt modelId="{855BD5CE-C695-4B37-A261-DF5FC5587394}">
      <dgm:prSet custT="1"/>
      <dgm:spPr/>
      <dgm:t>
        <a:bodyPr/>
        <a:lstStyle/>
        <a:p>
          <a:pPr rtl="0"/>
          <a:r>
            <a:rPr lang="en-US" sz="1800" dirty="0"/>
            <a:t>If his case was </a:t>
          </a:r>
          <a:r>
            <a:rPr lang="en-US" sz="1800" dirty="0" smtClean="0"/>
            <a:t>canceled, Kevin </a:t>
          </a:r>
          <a:r>
            <a:rPr lang="en-US" sz="1800" dirty="0"/>
            <a:t>needs to file a new application.</a:t>
          </a:r>
        </a:p>
      </dgm:t>
    </dgm:pt>
    <dgm:pt modelId="{6EDE55C1-D33F-4DF0-AA9F-A6FD1E2E494A}" type="parTrans" cxnId="{A39FAF0D-3FCF-4B83-85E8-23B492718EE0}">
      <dgm:prSet/>
      <dgm:spPr/>
      <dgm:t>
        <a:bodyPr/>
        <a:lstStyle/>
        <a:p>
          <a:endParaRPr lang="en-US"/>
        </a:p>
      </dgm:t>
    </dgm:pt>
    <dgm:pt modelId="{55B2ECDF-E14B-4B95-9A06-F3F51F564A4A}" type="sibTrans" cxnId="{A39FAF0D-3FCF-4B83-85E8-23B492718EE0}">
      <dgm:prSet/>
      <dgm:spPr/>
      <dgm:t>
        <a:bodyPr/>
        <a:lstStyle/>
        <a:p>
          <a:endParaRPr lang="en-US"/>
        </a:p>
      </dgm:t>
    </dgm:pt>
    <dgm:pt modelId="{7E882A79-D225-47DD-81C6-F60DD88F1A5B}">
      <dgm:prSet custT="1"/>
      <dgm:spPr/>
      <dgm:t>
        <a:bodyPr/>
        <a:lstStyle/>
        <a:p>
          <a:pPr rtl="0"/>
          <a:r>
            <a:rPr lang="en-US" sz="1800" dirty="0"/>
            <a:t>Remember Kevin has to meet the work requirement before his application is approved or he is added (this includes expedited SNAP)</a:t>
          </a:r>
        </a:p>
      </dgm:t>
    </dgm:pt>
    <dgm:pt modelId="{2F9DBF19-BADA-4110-B0A7-8640D8CBCA79}" type="parTrans" cxnId="{B21708D8-5211-4C94-A17C-CBA63CA8ADE4}">
      <dgm:prSet/>
      <dgm:spPr/>
      <dgm:t>
        <a:bodyPr/>
        <a:lstStyle/>
        <a:p>
          <a:endParaRPr lang="en-US"/>
        </a:p>
      </dgm:t>
    </dgm:pt>
    <dgm:pt modelId="{45666896-B35E-415B-8313-C110B4B81D10}" type="sibTrans" cxnId="{B21708D8-5211-4C94-A17C-CBA63CA8ADE4}">
      <dgm:prSet/>
      <dgm:spPr/>
      <dgm:t>
        <a:bodyPr/>
        <a:lstStyle/>
        <a:p>
          <a:endParaRPr lang="en-US"/>
        </a:p>
      </dgm:t>
    </dgm:pt>
    <dgm:pt modelId="{01A1C85B-34A5-44A4-A1AE-6B69CBF29422}">
      <dgm:prSet custT="1"/>
      <dgm:spPr/>
      <dgm:t>
        <a:bodyPr/>
        <a:lstStyle/>
        <a:p>
          <a:pPr rtl="0"/>
          <a:r>
            <a:rPr lang="en-US" sz="1800" dirty="0"/>
            <a:t>If he was a household member, he can be added back to the case.</a:t>
          </a:r>
        </a:p>
      </dgm:t>
    </dgm:pt>
    <dgm:pt modelId="{B76E8FD9-18B9-4CE7-9A83-8E151CEC3592}" type="parTrans" cxnId="{50C0753C-D92E-4785-828D-44DAA5A9565C}">
      <dgm:prSet/>
      <dgm:spPr/>
    </dgm:pt>
    <dgm:pt modelId="{34D88725-581A-4D53-919B-EAC1CF6054C8}" type="sibTrans" cxnId="{50C0753C-D92E-4785-828D-44DAA5A9565C}">
      <dgm:prSet/>
      <dgm:spPr/>
    </dgm:pt>
    <dgm:pt modelId="{DD4D93D2-9C9F-4FF0-873B-24B6CFED1A66}" type="pres">
      <dgm:prSet presAssocID="{C7B7326D-F1C0-4246-8750-5BAEF21450F8}" presName="Name0" presStyleCnt="0">
        <dgm:presLayoutVars>
          <dgm:dir/>
          <dgm:resizeHandles val="exact"/>
        </dgm:presLayoutVars>
      </dgm:prSet>
      <dgm:spPr/>
      <dgm:t>
        <a:bodyPr/>
        <a:lstStyle/>
        <a:p>
          <a:endParaRPr lang="en-US"/>
        </a:p>
      </dgm:t>
    </dgm:pt>
    <dgm:pt modelId="{F04E06BB-7EB4-458D-8FB0-98F987A236C0}" type="pres">
      <dgm:prSet presAssocID="{6D82A009-AC26-4111-8BAC-242DC5448B7A}" presName="composite" presStyleCnt="0"/>
      <dgm:spPr/>
    </dgm:pt>
    <dgm:pt modelId="{392AF77B-9312-4C74-AD23-0129A83C7AC1}" type="pres">
      <dgm:prSet presAssocID="{6D82A009-AC26-4111-8BAC-242DC5448B7A}" presName="rect1" presStyleLbl="trAlignAcc1" presStyleIdx="0" presStyleCnt="1" custScaleY="147128">
        <dgm:presLayoutVars>
          <dgm:bulletEnabled val="1"/>
        </dgm:presLayoutVars>
      </dgm:prSet>
      <dgm:spPr/>
      <dgm:t>
        <a:bodyPr/>
        <a:lstStyle/>
        <a:p>
          <a:endParaRPr lang="en-US"/>
        </a:p>
      </dgm:t>
    </dgm:pt>
    <dgm:pt modelId="{A151E305-15EA-4F14-A876-97B9C75B4890}" type="pres">
      <dgm:prSet presAssocID="{6D82A009-AC26-4111-8BAC-242DC5448B7A}"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Lst>
  <dgm:cxnLst>
    <dgm:cxn modelId="{8A22AC05-A15F-4348-B61E-3771F699C612}" type="presOf" srcId="{7E882A79-D225-47DD-81C6-F60DD88F1A5B}" destId="{392AF77B-9312-4C74-AD23-0129A83C7AC1}" srcOrd="0" destOrd="3" presId="urn:microsoft.com/office/officeart/2008/layout/PictureStrips"/>
    <dgm:cxn modelId="{0113F444-7834-4330-B838-63E250C90C4B}" type="presOf" srcId="{6D82A009-AC26-4111-8BAC-242DC5448B7A}" destId="{392AF77B-9312-4C74-AD23-0129A83C7AC1}" srcOrd="0" destOrd="0" presId="urn:microsoft.com/office/officeart/2008/layout/PictureStrips"/>
    <dgm:cxn modelId="{ABC65DAA-D2A1-4258-951B-FB1D5F0ADFE4}" type="presOf" srcId="{855BD5CE-C695-4B37-A261-DF5FC5587394}" destId="{392AF77B-9312-4C74-AD23-0129A83C7AC1}" srcOrd="0" destOrd="1" presId="urn:microsoft.com/office/officeart/2008/layout/PictureStrips"/>
    <dgm:cxn modelId="{50C0753C-D92E-4785-828D-44DAA5A9565C}" srcId="{6D82A009-AC26-4111-8BAC-242DC5448B7A}" destId="{01A1C85B-34A5-44A4-A1AE-6B69CBF29422}" srcOrd="1" destOrd="0" parTransId="{B76E8FD9-18B9-4CE7-9A83-8E151CEC3592}" sibTransId="{34D88725-581A-4D53-919B-EAC1CF6054C8}"/>
    <dgm:cxn modelId="{643600CE-5A15-420D-BC2D-61CE6732BD6D}" srcId="{C7B7326D-F1C0-4246-8750-5BAEF21450F8}" destId="{6D82A009-AC26-4111-8BAC-242DC5448B7A}" srcOrd="0" destOrd="0" parTransId="{ECE71B01-49D3-43BF-A91B-0B63D2205F9C}" sibTransId="{F9B6C2E1-9C5B-4A8A-9FDD-F415EA8754D5}"/>
    <dgm:cxn modelId="{B21708D8-5211-4C94-A17C-CBA63CA8ADE4}" srcId="{6D82A009-AC26-4111-8BAC-242DC5448B7A}" destId="{7E882A79-D225-47DD-81C6-F60DD88F1A5B}" srcOrd="2" destOrd="0" parTransId="{2F9DBF19-BADA-4110-B0A7-8640D8CBCA79}" sibTransId="{45666896-B35E-415B-8313-C110B4B81D10}"/>
    <dgm:cxn modelId="{05EC56FB-1608-4F68-A2F6-505540E46222}" type="presOf" srcId="{01A1C85B-34A5-44A4-A1AE-6B69CBF29422}" destId="{392AF77B-9312-4C74-AD23-0129A83C7AC1}" srcOrd="0" destOrd="2" presId="urn:microsoft.com/office/officeart/2008/layout/PictureStrips"/>
    <dgm:cxn modelId="{A39FAF0D-3FCF-4B83-85E8-23B492718EE0}" srcId="{6D82A009-AC26-4111-8BAC-242DC5448B7A}" destId="{855BD5CE-C695-4B37-A261-DF5FC5587394}" srcOrd="0" destOrd="0" parTransId="{6EDE55C1-D33F-4DF0-AA9F-A6FD1E2E494A}" sibTransId="{55B2ECDF-E14B-4B95-9A06-F3F51F564A4A}"/>
    <dgm:cxn modelId="{8AE824C6-DA46-4DAA-84C9-5669E3239C47}" type="presOf" srcId="{C7B7326D-F1C0-4246-8750-5BAEF21450F8}" destId="{DD4D93D2-9C9F-4FF0-873B-24B6CFED1A66}" srcOrd="0" destOrd="0" presId="urn:microsoft.com/office/officeart/2008/layout/PictureStrips"/>
    <dgm:cxn modelId="{F0E7D894-706F-426C-BCDD-F2FFF2BF83F1}" type="presParOf" srcId="{DD4D93D2-9C9F-4FF0-873B-24B6CFED1A66}" destId="{F04E06BB-7EB4-458D-8FB0-98F987A236C0}" srcOrd="0" destOrd="0" presId="urn:microsoft.com/office/officeart/2008/layout/PictureStrips"/>
    <dgm:cxn modelId="{0BB9D3D6-5214-43A7-BF21-57D24827CBDD}" type="presParOf" srcId="{F04E06BB-7EB4-458D-8FB0-98F987A236C0}" destId="{392AF77B-9312-4C74-AD23-0129A83C7AC1}" srcOrd="0" destOrd="0" presId="urn:microsoft.com/office/officeart/2008/layout/PictureStrips"/>
    <dgm:cxn modelId="{472F20A8-61F7-4DB2-B464-800F10C16FC6}" type="presParOf" srcId="{F04E06BB-7EB4-458D-8FB0-98F987A236C0}" destId="{A151E305-15EA-4F14-A876-97B9C75B489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849640B-0C1C-4281-9BF6-0FD4ADEE1D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DCDC722-57C0-4C9B-ADA3-CBDB208DE131}">
      <dgm:prSet/>
      <dgm:spPr/>
      <dgm:t>
        <a:bodyPr/>
        <a:lstStyle/>
        <a:p>
          <a:pPr rtl="0"/>
          <a:r>
            <a:rPr lang="en-US" dirty="0"/>
            <a:t>Please help us ensure no one loses SNAP benefits </a:t>
          </a:r>
        </a:p>
      </dgm:t>
    </dgm:pt>
    <dgm:pt modelId="{ECA714FE-B00D-4490-BC79-D5E6B22A3F39}" type="parTrans" cxnId="{031EC1E1-3E91-4AB4-AE66-6F41D7A8D436}">
      <dgm:prSet/>
      <dgm:spPr/>
      <dgm:t>
        <a:bodyPr/>
        <a:lstStyle/>
        <a:p>
          <a:endParaRPr lang="en-US"/>
        </a:p>
      </dgm:t>
    </dgm:pt>
    <dgm:pt modelId="{9FB3F9D7-CE5A-45AA-BADC-939CF577F4C9}" type="sibTrans" cxnId="{031EC1E1-3E91-4AB4-AE66-6F41D7A8D436}">
      <dgm:prSet/>
      <dgm:spPr/>
      <dgm:t>
        <a:bodyPr/>
        <a:lstStyle/>
        <a:p>
          <a:endParaRPr lang="en-US"/>
        </a:p>
      </dgm:t>
    </dgm:pt>
    <dgm:pt modelId="{39ADCBF7-4793-459B-8F71-B6A0A6F3F855}">
      <dgm:prSet/>
      <dgm:spPr/>
      <dgm:t>
        <a:bodyPr/>
        <a:lstStyle/>
        <a:p>
          <a:pPr rtl="0"/>
          <a:r>
            <a:rPr lang="en-US" dirty="0"/>
            <a:t>Tell people about this change</a:t>
          </a:r>
        </a:p>
      </dgm:t>
    </dgm:pt>
    <dgm:pt modelId="{FD92FFF2-B0EA-4E7C-A0AC-3A4EFEC44CE9}" type="parTrans" cxnId="{C77FD14B-20BF-4567-ACB2-3CA2C91B6A50}">
      <dgm:prSet/>
      <dgm:spPr/>
      <dgm:t>
        <a:bodyPr/>
        <a:lstStyle/>
        <a:p>
          <a:endParaRPr lang="en-US"/>
        </a:p>
      </dgm:t>
    </dgm:pt>
    <dgm:pt modelId="{F149A0DB-4D62-4CCC-A125-CA3701B5A08C}" type="sibTrans" cxnId="{C77FD14B-20BF-4567-ACB2-3CA2C91B6A50}">
      <dgm:prSet/>
      <dgm:spPr/>
      <dgm:t>
        <a:bodyPr/>
        <a:lstStyle/>
        <a:p>
          <a:endParaRPr lang="en-US"/>
        </a:p>
      </dgm:t>
    </dgm:pt>
    <dgm:pt modelId="{EE72C169-73C0-4C8E-AD01-D11EDAD3A0DF}">
      <dgm:prSet/>
      <dgm:spPr/>
      <dgm:t>
        <a:bodyPr/>
        <a:lstStyle/>
        <a:p>
          <a:pPr rtl="0"/>
          <a:r>
            <a:rPr lang="en-US" dirty="0"/>
            <a:t>Help identify persons who are exempt and provide support to verify/prove exemption</a:t>
          </a:r>
        </a:p>
      </dgm:t>
    </dgm:pt>
    <dgm:pt modelId="{B079CEB2-63F4-402E-9B9B-25993712150B}" type="parTrans" cxnId="{9F5F28AC-9024-4C2A-A262-95481DC4591F}">
      <dgm:prSet/>
      <dgm:spPr/>
      <dgm:t>
        <a:bodyPr/>
        <a:lstStyle/>
        <a:p>
          <a:endParaRPr lang="en-US"/>
        </a:p>
      </dgm:t>
    </dgm:pt>
    <dgm:pt modelId="{59EFF55F-7112-4B40-879F-B7CDA8631406}" type="sibTrans" cxnId="{9F5F28AC-9024-4C2A-A262-95481DC4591F}">
      <dgm:prSet/>
      <dgm:spPr/>
      <dgm:t>
        <a:bodyPr/>
        <a:lstStyle/>
        <a:p>
          <a:endParaRPr lang="en-US"/>
        </a:p>
      </dgm:t>
    </dgm:pt>
    <dgm:pt modelId="{3641AAEC-2C73-449F-90DA-7D367B4AAFE7}">
      <dgm:prSet/>
      <dgm:spPr/>
      <dgm:t>
        <a:bodyPr/>
        <a:lstStyle/>
        <a:p>
          <a:pPr rtl="0"/>
          <a:r>
            <a:rPr lang="en-US" dirty="0"/>
            <a:t>Link people to employment, community service opportunities</a:t>
          </a:r>
        </a:p>
      </dgm:t>
    </dgm:pt>
    <dgm:pt modelId="{8AA037A8-5980-494B-831E-67FE9C464CFD}" type="parTrans" cxnId="{40846B8B-E098-4424-A48D-D09EE2217C5A}">
      <dgm:prSet/>
      <dgm:spPr/>
      <dgm:t>
        <a:bodyPr/>
        <a:lstStyle/>
        <a:p>
          <a:endParaRPr lang="en-US"/>
        </a:p>
      </dgm:t>
    </dgm:pt>
    <dgm:pt modelId="{B6278D1B-CE94-4E74-80F4-C4ECAB81BC55}" type="sibTrans" cxnId="{40846B8B-E098-4424-A48D-D09EE2217C5A}">
      <dgm:prSet/>
      <dgm:spPr/>
      <dgm:t>
        <a:bodyPr/>
        <a:lstStyle/>
        <a:p>
          <a:endParaRPr lang="en-US"/>
        </a:p>
      </dgm:t>
    </dgm:pt>
    <dgm:pt modelId="{5EC2FFA3-2BEC-4A6E-B964-9D3D9DB12BF5}">
      <dgm:prSet/>
      <dgm:spPr/>
      <dgm:t>
        <a:bodyPr/>
        <a:lstStyle/>
        <a:p>
          <a:pPr rtl="0"/>
          <a:r>
            <a:rPr lang="en-US" dirty="0"/>
            <a:t>Encourage clients to set up a MMC account so they have access to notices</a:t>
          </a:r>
        </a:p>
      </dgm:t>
    </dgm:pt>
    <dgm:pt modelId="{5618F906-7089-4CE0-ADBA-46A6140BF48E}" type="parTrans" cxnId="{C2B72F60-4B17-4B39-8A30-9A12421940EF}">
      <dgm:prSet/>
      <dgm:spPr/>
      <dgm:t>
        <a:bodyPr/>
        <a:lstStyle/>
        <a:p>
          <a:endParaRPr lang="en-US"/>
        </a:p>
      </dgm:t>
    </dgm:pt>
    <dgm:pt modelId="{9B8AD4F7-4AA3-4BAD-884A-7A73DEEB9A3A}" type="sibTrans" cxnId="{C2B72F60-4B17-4B39-8A30-9A12421940EF}">
      <dgm:prSet/>
      <dgm:spPr/>
      <dgm:t>
        <a:bodyPr/>
        <a:lstStyle/>
        <a:p>
          <a:endParaRPr lang="en-US"/>
        </a:p>
      </dgm:t>
    </dgm:pt>
    <dgm:pt modelId="{67F948A2-6B12-4034-BB1E-8EA78B48DBFD}">
      <dgm:prSet/>
      <dgm:spPr/>
      <dgm:t>
        <a:bodyPr/>
        <a:lstStyle/>
        <a:p>
          <a:pPr rtl="0"/>
          <a:r>
            <a:rPr lang="en-US" dirty="0"/>
            <a:t>Make sure people keep their address current</a:t>
          </a:r>
        </a:p>
      </dgm:t>
    </dgm:pt>
    <dgm:pt modelId="{99B8F5CB-D83A-443B-A1AF-5F90EEEAFF9B}" type="parTrans" cxnId="{233142D7-7850-4F74-8F5A-7DD5EDF1CED4}">
      <dgm:prSet/>
      <dgm:spPr/>
      <dgm:t>
        <a:bodyPr/>
        <a:lstStyle/>
        <a:p>
          <a:endParaRPr lang="en-US"/>
        </a:p>
      </dgm:t>
    </dgm:pt>
    <dgm:pt modelId="{D431714E-AD7F-48E1-9EEE-57670CF3437A}" type="sibTrans" cxnId="{233142D7-7850-4F74-8F5A-7DD5EDF1CED4}">
      <dgm:prSet/>
      <dgm:spPr/>
      <dgm:t>
        <a:bodyPr/>
        <a:lstStyle/>
        <a:p>
          <a:endParaRPr lang="en-US"/>
        </a:p>
      </dgm:t>
    </dgm:pt>
    <dgm:pt modelId="{960F4E76-C9AA-429A-9207-A56891316F7C}" type="pres">
      <dgm:prSet presAssocID="{D849640B-0C1C-4281-9BF6-0FD4ADEE1D3A}" presName="linear" presStyleCnt="0">
        <dgm:presLayoutVars>
          <dgm:animLvl val="lvl"/>
          <dgm:resizeHandles val="exact"/>
        </dgm:presLayoutVars>
      </dgm:prSet>
      <dgm:spPr/>
      <dgm:t>
        <a:bodyPr/>
        <a:lstStyle/>
        <a:p>
          <a:endParaRPr lang="en-US"/>
        </a:p>
      </dgm:t>
    </dgm:pt>
    <dgm:pt modelId="{9C82EAC9-FAF3-454C-B21D-275310CEAE9C}" type="pres">
      <dgm:prSet presAssocID="{ADCDC722-57C0-4C9B-ADA3-CBDB208DE131}" presName="parentText" presStyleLbl="node1" presStyleIdx="0" presStyleCnt="1">
        <dgm:presLayoutVars>
          <dgm:chMax val="0"/>
          <dgm:bulletEnabled val="1"/>
        </dgm:presLayoutVars>
      </dgm:prSet>
      <dgm:spPr/>
      <dgm:t>
        <a:bodyPr/>
        <a:lstStyle/>
        <a:p>
          <a:endParaRPr lang="en-US"/>
        </a:p>
      </dgm:t>
    </dgm:pt>
    <dgm:pt modelId="{632F06EE-4D08-445F-8403-059989BC9027}" type="pres">
      <dgm:prSet presAssocID="{ADCDC722-57C0-4C9B-ADA3-CBDB208DE131}" presName="childText" presStyleLbl="revTx" presStyleIdx="0" presStyleCnt="1">
        <dgm:presLayoutVars>
          <dgm:bulletEnabled val="1"/>
        </dgm:presLayoutVars>
      </dgm:prSet>
      <dgm:spPr/>
      <dgm:t>
        <a:bodyPr/>
        <a:lstStyle/>
        <a:p>
          <a:endParaRPr lang="en-US"/>
        </a:p>
      </dgm:t>
    </dgm:pt>
  </dgm:ptLst>
  <dgm:cxnLst>
    <dgm:cxn modelId="{9A4185FC-CA49-4A56-B852-47488765380A}" type="presOf" srcId="{EE72C169-73C0-4C8E-AD01-D11EDAD3A0DF}" destId="{632F06EE-4D08-445F-8403-059989BC9027}" srcOrd="0" destOrd="1" presId="urn:microsoft.com/office/officeart/2005/8/layout/vList2"/>
    <dgm:cxn modelId="{A6F7BE68-D45B-4F32-8D05-77F37F95CBF9}" type="presOf" srcId="{ADCDC722-57C0-4C9B-ADA3-CBDB208DE131}" destId="{9C82EAC9-FAF3-454C-B21D-275310CEAE9C}" srcOrd="0" destOrd="0" presId="urn:microsoft.com/office/officeart/2005/8/layout/vList2"/>
    <dgm:cxn modelId="{C77FD14B-20BF-4567-ACB2-3CA2C91B6A50}" srcId="{ADCDC722-57C0-4C9B-ADA3-CBDB208DE131}" destId="{39ADCBF7-4793-459B-8F71-B6A0A6F3F855}" srcOrd="0" destOrd="0" parTransId="{FD92FFF2-B0EA-4E7C-A0AC-3A4EFEC44CE9}" sibTransId="{F149A0DB-4D62-4CCC-A125-CA3701B5A08C}"/>
    <dgm:cxn modelId="{40846B8B-E098-4424-A48D-D09EE2217C5A}" srcId="{ADCDC722-57C0-4C9B-ADA3-CBDB208DE131}" destId="{3641AAEC-2C73-449F-90DA-7D367B4AAFE7}" srcOrd="2" destOrd="0" parTransId="{8AA037A8-5980-494B-831E-67FE9C464CFD}" sibTransId="{B6278D1B-CE94-4E74-80F4-C4ECAB81BC55}"/>
    <dgm:cxn modelId="{C4751AFE-856B-46C5-A257-162AF550F6FB}" type="presOf" srcId="{67F948A2-6B12-4034-BB1E-8EA78B48DBFD}" destId="{632F06EE-4D08-445F-8403-059989BC9027}" srcOrd="0" destOrd="4" presId="urn:microsoft.com/office/officeart/2005/8/layout/vList2"/>
    <dgm:cxn modelId="{031EC1E1-3E91-4AB4-AE66-6F41D7A8D436}" srcId="{D849640B-0C1C-4281-9BF6-0FD4ADEE1D3A}" destId="{ADCDC722-57C0-4C9B-ADA3-CBDB208DE131}" srcOrd="0" destOrd="0" parTransId="{ECA714FE-B00D-4490-BC79-D5E6B22A3F39}" sibTransId="{9FB3F9D7-CE5A-45AA-BADC-939CF577F4C9}"/>
    <dgm:cxn modelId="{5D150079-9ADE-4EE8-B63A-723716B89353}" type="presOf" srcId="{5EC2FFA3-2BEC-4A6E-B964-9D3D9DB12BF5}" destId="{632F06EE-4D08-445F-8403-059989BC9027}" srcOrd="0" destOrd="3" presId="urn:microsoft.com/office/officeart/2005/8/layout/vList2"/>
    <dgm:cxn modelId="{233142D7-7850-4F74-8F5A-7DD5EDF1CED4}" srcId="{ADCDC722-57C0-4C9B-ADA3-CBDB208DE131}" destId="{67F948A2-6B12-4034-BB1E-8EA78B48DBFD}" srcOrd="4" destOrd="0" parTransId="{99B8F5CB-D83A-443B-A1AF-5F90EEEAFF9B}" sibTransId="{D431714E-AD7F-48E1-9EEE-57670CF3437A}"/>
    <dgm:cxn modelId="{9F5F28AC-9024-4C2A-A262-95481DC4591F}" srcId="{ADCDC722-57C0-4C9B-ADA3-CBDB208DE131}" destId="{EE72C169-73C0-4C8E-AD01-D11EDAD3A0DF}" srcOrd="1" destOrd="0" parTransId="{B079CEB2-63F4-402E-9B9B-25993712150B}" sibTransId="{59EFF55F-7112-4B40-879F-B7CDA8631406}"/>
    <dgm:cxn modelId="{79421197-D81A-4362-8E6F-2BBDA9AA44FB}" type="presOf" srcId="{39ADCBF7-4793-459B-8F71-B6A0A6F3F855}" destId="{632F06EE-4D08-445F-8403-059989BC9027}" srcOrd="0" destOrd="0" presId="urn:microsoft.com/office/officeart/2005/8/layout/vList2"/>
    <dgm:cxn modelId="{22858D36-EC9A-4E8B-85DB-E24EB692BFCE}" type="presOf" srcId="{D849640B-0C1C-4281-9BF6-0FD4ADEE1D3A}" destId="{960F4E76-C9AA-429A-9207-A56891316F7C}" srcOrd="0" destOrd="0" presId="urn:microsoft.com/office/officeart/2005/8/layout/vList2"/>
    <dgm:cxn modelId="{2374AB59-D12F-4BBB-A7DC-9D7772C12EFB}" type="presOf" srcId="{3641AAEC-2C73-449F-90DA-7D367B4AAFE7}" destId="{632F06EE-4D08-445F-8403-059989BC9027}" srcOrd="0" destOrd="2" presId="urn:microsoft.com/office/officeart/2005/8/layout/vList2"/>
    <dgm:cxn modelId="{C2B72F60-4B17-4B39-8A30-9A12421940EF}" srcId="{ADCDC722-57C0-4C9B-ADA3-CBDB208DE131}" destId="{5EC2FFA3-2BEC-4A6E-B964-9D3D9DB12BF5}" srcOrd="3" destOrd="0" parTransId="{5618F906-7089-4CE0-ADBA-46A6140BF48E}" sibTransId="{9B8AD4F7-4AA3-4BAD-884A-7A73DEEB9A3A}"/>
    <dgm:cxn modelId="{03330D5D-FC29-4DA6-BE24-CB5C5286030E}" type="presParOf" srcId="{960F4E76-C9AA-429A-9207-A56891316F7C}" destId="{9C82EAC9-FAF3-454C-B21D-275310CEAE9C}" srcOrd="0" destOrd="0" presId="urn:microsoft.com/office/officeart/2005/8/layout/vList2"/>
    <dgm:cxn modelId="{B327FA0C-75EF-49D7-A5CA-DC84A2036733}" type="presParOf" srcId="{960F4E76-C9AA-429A-9207-A56891316F7C}" destId="{632F06EE-4D08-445F-8403-059989BC902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7E0DA04-1A0D-4B77-9907-B5BD4D392B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205B29-C16E-4F72-A69F-2C6922F8BBC8}">
      <dgm:prSet/>
      <dgm:spPr/>
      <dgm:t>
        <a:bodyPr/>
        <a:lstStyle/>
        <a:p>
          <a:pPr rtl="0"/>
          <a:r>
            <a:rPr lang="en-US" dirty="0"/>
            <a:t>How can you help identify exempt </a:t>
          </a:r>
          <a:r>
            <a:rPr lang="en-US" dirty="0" smtClean="0"/>
            <a:t>clients?</a:t>
          </a:r>
          <a:endParaRPr lang="en-US" dirty="0"/>
        </a:p>
      </dgm:t>
    </dgm:pt>
    <dgm:pt modelId="{523EAD3F-36C7-4B27-B152-3CAC86F80533}" type="parTrans" cxnId="{F85DD20A-B238-4915-8F3F-A4362804D251}">
      <dgm:prSet/>
      <dgm:spPr/>
      <dgm:t>
        <a:bodyPr/>
        <a:lstStyle/>
        <a:p>
          <a:endParaRPr lang="en-US"/>
        </a:p>
      </dgm:t>
    </dgm:pt>
    <dgm:pt modelId="{30B3779B-4EAF-47D3-BA00-87493FE9D0A2}" type="sibTrans" cxnId="{F85DD20A-B238-4915-8F3F-A4362804D251}">
      <dgm:prSet/>
      <dgm:spPr/>
      <dgm:t>
        <a:bodyPr/>
        <a:lstStyle/>
        <a:p>
          <a:endParaRPr lang="en-US"/>
        </a:p>
      </dgm:t>
    </dgm:pt>
    <dgm:pt modelId="{669F152D-C947-4D17-B841-C511AC26AB80}">
      <dgm:prSet/>
      <dgm:spPr/>
      <dgm:t>
        <a:bodyPr/>
        <a:lstStyle/>
        <a:p>
          <a:pPr rtl="0"/>
          <a:r>
            <a:rPr lang="en-US" dirty="0"/>
            <a:t>What can you do to assist with completion of exemption </a:t>
          </a:r>
          <a:r>
            <a:rPr lang="en-US" dirty="0" smtClean="0"/>
            <a:t>requests?</a:t>
          </a:r>
          <a:endParaRPr lang="en-US" dirty="0"/>
        </a:p>
      </dgm:t>
    </dgm:pt>
    <dgm:pt modelId="{1700734F-27A5-4A09-B8E0-B6FE51C57C9D}" type="parTrans" cxnId="{6F169DFB-2555-44E1-9305-20CE63949A43}">
      <dgm:prSet/>
      <dgm:spPr/>
      <dgm:t>
        <a:bodyPr/>
        <a:lstStyle/>
        <a:p>
          <a:endParaRPr lang="en-US"/>
        </a:p>
      </dgm:t>
    </dgm:pt>
    <dgm:pt modelId="{457CE847-7666-4D48-8840-9919FC634512}" type="sibTrans" cxnId="{6F169DFB-2555-44E1-9305-20CE63949A43}">
      <dgm:prSet/>
      <dgm:spPr/>
      <dgm:t>
        <a:bodyPr/>
        <a:lstStyle/>
        <a:p>
          <a:endParaRPr lang="en-US"/>
        </a:p>
      </dgm:t>
    </dgm:pt>
    <dgm:pt modelId="{DB66032C-1BE0-4390-91CA-F49FA4D3ABF3}">
      <dgm:prSet/>
      <dgm:spPr/>
      <dgm:t>
        <a:bodyPr/>
        <a:lstStyle/>
        <a:p>
          <a:pPr rtl="0"/>
          <a:r>
            <a:rPr lang="en-US" dirty="0"/>
            <a:t>How else does this need to be communicated to ensure everyone who needs to know, </a:t>
          </a:r>
          <a:r>
            <a:rPr lang="en-US" dirty="0" smtClean="0"/>
            <a:t>knows? </a:t>
          </a:r>
          <a:endParaRPr lang="en-US" dirty="0"/>
        </a:p>
      </dgm:t>
    </dgm:pt>
    <dgm:pt modelId="{3479EE85-00E5-4550-B394-6DE4148ED8FC}" type="parTrans" cxnId="{8DE1A4DC-4190-487E-AFE9-98D77EA75185}">
      <dgm:prSet/>
      <dgm:spPr/>
      <dgm:t>
        <a:bodyPr/>
        <a:lstStyle/>
        <a:p>
          <a:endParaRPr lang="en-US"/>
        </a:p>
      </dgm:t>
    </dgm:pt>
    <dgm:pt modelId="{6C44D9BB-EC1B-4E81-A1BA-5D0B0B1E45D6}" type="sibTrans" cxnId="{8DE1A4DC-4190-487E-AFE9-98D77EA75185}">
      <dgm:prSet/>
      <dgm:spPr/>
      <dgm:t>
        <a:bodyPr/>
        <a:lstStyle/>
        <a:p>
          <a:endParaRPr lang="en-US"/>
        </a:p>
      </dgm:t>
    </dgm:pt>
    <dgm:pt modelId="{A0E9C8F7-7D49-4D8D-9C1D-E403F347B375}">
      <dgm:prSet/>
      <dgm:spPr/>
      <dgm:t>
        <a:bodyPr/>
        <a:lstStyle/>
        <a:p>
          <a:pPr rtl="0"/>
          <a:r>
            <a:rPr lang="en-US" dirty="0"/>
            <a:t>What else would you need from the state staff to ensure this </a:t>
          </a:r>
          <a:r>
            <a:rPr lang="en-US" dirty="0" smtClean="0"/>
            <a:t>works? </a:t>
          </a:r>
          <a:r>
            <a:rPr lang="en-US" dirty="0"/>
            <a:t>				  </a:t>
          </a:r>
        </a:p>
      </dgm:t>
    </dgm:pt>
    <dgm:pt modelId="{C4DA70F9-5489-4A4A-9E26-9C6AB73D6400}" type="parTrans" cxnId="{121E8FB4-D057-4D44-8C52-8F9EFA3FF379}">
      <dgm:prSet/>
      <dgm:spPr/>
      <dgm:t>
        <a:bodyPr/>
        <a:lstStyle/>
        <a:p>
          <a:endParaRPr lang="en-US"/>
        </a:p>
      </dgm:t>
    </dgm:pt>
    <dgm:pt modelId="{30AF7FC0-4F8C-4A1E-A22F-B27558B6F62E}" type="sibTrans" cxnId="{121E8FB4-D057-4D44-8C52-8F9EFA3FF379}">
      <dgm:prSet/>
      <dgm:spPr/>
      <dgm:t>
        <a:bodyPr/>
        <a:lstStyle/>
        <a:p>
          <a:endParaRPr lang="en-US"/>
        </a:p>
      </dgm:t>
    </dgm:pt>
    <dgm:pt modelId="{5C04F4FA-E7BC-4A72-8E5F-3F9D6A78F016}">
      <dgm:prSet/>
      <dgm:spPr/>
      <dgm:t>
        <a:bodyPr/>
        <a:lstStyle/>
        <a:p>
          <a:pPr rtl="0"/>
          <a:r>
            <a:rPr lang="en-US" dirty="0"/>
            <a:t>Break into small groups and discuss the following:</a:t>
          </a:r>
        </a:p>
      </dgm:t>
    </dgm:pt>
    <dgm:pt modelId="{A3B0666D-76AF-4CA2-9C33-773161E8670D}" type="parTrans" cxnId="{E7BFEA69-8775-4370-8FD4-8D20474E0DCE}">
      <dgm:prSet/>
      <dgm:spPr/>
      <dgm:t>
        <a:bodyPr/>
        <a:lstStyle/>
        <a:p>
          <a:endParaRPr lang="en-US"/>
        </a:p>
      </dgm:t>
    </dgm:pt>
    <dgm:pt modelId="{731F9C1C-1C4D-4448-9300-B9B80A4116EA}" type="sibTrans" cxnId="{E7BFEA69-8775-4370-8FD4-8D20474E0DCE}">
      <dgm:prSet/>
      <dgm:spPr/>
      <dgm:t>
        <a:bodyPr/>
        <a:lstStyle/>
        <a:p>
          <a:endParaRPr lang="en-US"/>
        </a:p>
      </dgm:t>
    </dgm:pt>
    <dgm:pt modelId="{CA6E3F30-FA69-406F-9485-BA84D2B78BC0}" type="pres">
      <dgm:prSet presAssocID="{97E0DA04-1A0D-4B77-9907-B5BD4D392B09}" presName="linear" presStyleCnt="0">
        <dgm:presLayoutVars>
          <dgm:animLvl val="lvl"/>
          <dgm:resizeHandles val="exact"/>
        </dgm:presLayoutVars>
      </dgm:prSet>
      <dgm:spPr/>
      <dgm:t>
        <a:bodyPr/>
        <a:lstStyle/>
        <a:p>
          <a:endParaRPr lang="en-US"/>
        </a:p>
      </dgm:t>
    </dgm:pt>
    <dgm:pt modelId="{B367D108-3756-4A37-862A-363FE1C3CF9A}" type="pres">
      <dgm:prSet presAssocID="{5C04F4FA-E7BC-4A72-8E5F-3F9D6A78F016}" presName="parentText" presStyleLbl="node1" presStyleIdx="0" presStyleCnt="1">
        <dgm:presLayoutVars>
          <dgm:chMax val="0"/>
          <dgm:bulletEnabled val="1"/>
        </dgm:presLayoutVars>
      </dgm:prSet>
      <dgm:spPr/>
      <dgm:t>
        <a:bodyPr/>
        <a:lstStyle/>
        <a:p>
          <a:endParaRPr lang="en-US"/>
        </a:p>
      </dgm:t>
    </dgm:pt>
    <dgm:pt modelId="{E88CBF52-7622-4D05-B05F-056FF448B07D}" type="pres">
      <dgm:prSet presAssocID="{5C04F4FA-E7BC-4A72-8E5F-3F9D6A78F016}" presName="childText" presStyleLbl="revTx" presStyleIdx="0" presStyleCnt="1">
        <dgm:presLayoutVars>
          <dgm:bulletEnabled val="1"/>
        </dgm:presLayoutVars>
      </dgm:prSet>
      <dgm:spPr/>
      <dgm:t>
        <a:bodyPr/>
        <a:lstStyle/>
        <a:p>
          <a:endParaRPr lang="en-US"/>
        </a:p>
      </dgm:t>
    </dgm:pt>
  </dgm:ptLst>
  <dgm:cxnLst>
    <dgm:cxn modelId="{6F169DFB-2555-44E1-9305-20CE63949A43}" srcId="{5C04F4FA-E7BC-4A72-8E5F-3F9D6A78F016}" destId="{669F152D-C947-4D17-B841-C511AC26AB80}" srcOrd="1" destOrd="0" parTransId="{1700734F-27A5-4A09-B8E0-B6FE51C57C9D}" sibTransId="{457CE847-7666-4D48-8840-9919FC634512}"/>
    <dgm:cxn modelId="{30ED9838-819E-4A16-B786-EEE9BFCCC497}" type="presOf" srcId="{97E0DA04-1A0D-4B77-9907-B5BD4D392B09}" destId="{CA6E3F30-FA69-406F-9485-BA84D2B78BC0}" srcOrd="0" destOrd="0" presId="urn:microsoft.com/office/officeart/2005/8/layout/vList2"/>
    <dgm:cxn modelId="{92B9C620-912F-423B-9A78-345402D36D7C}" type="presOf" srcId="{1E205B29-C16E-4F72-A69F-2C6922F8BBC8}" destId="{E88CBF52-7622-4D05-B05F-056FF448B07D}" srcOrd="0" destOrd="0" presId="urn:microsoft.com/office/officeart/2005/8/layout/vList2"/>
    <dgm:cxn modelId="{E1E2AD1F-F557-40A3-AFBF-1CE37BA1F255}" type="presOf" srcId="{5C04F4FA-E7BC-4A72-8E5F-3F9D6A78F016}" destId="{B367D108-3756-4A37-862A-363FE1C3CF9A}" srcOrd="0" destOrd="0" presId="urn:microsoft.com/office/officeart/2005/8/layout/vList2"/>
    <dgm:cxn modelId="{E7BFEA69-8775-4370-8FD4-8D20474E0DCE}" srcId="{97E0DA04-1A0D-4B77-9907-B5BD4D392B09}" destId="{5C04F4FA-E7BC-4A72-8E5F-3F9D6A78F016}" srcOrd="0" destOrd="0" parTransId="{A3B0666D-76AF-4CA2-9C33-773161E8670D}" sibTransId="{731F9C1C-1C4D-4448-9300-B9B80A4116EA}"/>
    <dgm:cxn modelId="{F85DD20A-B238-4915-8F3F-A4362804D251}" srcId="{5C04F4FA-E7BC-4A72-8E5F-3F9D6A78F016}" destId="{1E205B29-C16E-4F72-A69F-2C6922F8BBC8}" srcOrd="0" destOrd="0" parTransId="{523EAD3F-36C7-4B27-B152-3CAC86F80533}" sibTransId="{30B3779B-4EAF-47D3-BA00-87493FE9D0A2}"/>
    <dgm:cxn modelId="{8DE1A4DC-4190-487E-AFE9-98D77EA75185}" srcId="{5C04F4FA-E7BC-4A72-8E5F-3F9D6A78F016}" destId="{DB66032C-1BE0-4390-91CA-F49FA4D3ABF3}" srcOrd="2" destOrd="0" parTransId="{3479EE85-00E5-4550-B394-6DE4148ED8FC}" sibTransId="{6C44D9BB-EC1B-4E81-A1BA-5D0B0B1E45D6}"/>
    <dgm:cxn modelId="{9D10FD3F-8453-4AF9-9E63-991396F38F32}" type="presOf" srcId="{669F152D-C947-4D17-B841-C511AC26AB80}" destId="{E88CBF52-7622-4D05-B05F-056FF448B07D}" srcOrd="0" destOrd="1" presId="urn:microsoft.com/office/officeart/2005/8/layout/vList2"/>
    <dgm:cxn modelId="{38D1AF77-893E-4CC4-B652-8D457C304D22}" type="presOf" srcId="{DB66032C-1BE0-4390-91CA-F49FA4D3ABF3}" destId="{E88CBF52-7622-4D05-B05F-056FF448B07D}" srcOrd="0" destOrd="2" presId="urn:microsoft.com/office/officeart/2005/8/layout/vList2"/>
    <dgm:cxn modelId="{8DA0E5B2-CC69-43A7-9676-2E18870D828B}" type="presOf" srcId="{A0E9C8F7-7D49-4D8D-9C1D-E403F347B375}" destId="{E88CBF52-7622-4D05-B05F-056FF448B07D}" srcOrd="0" destOrd="3" presId="urn:microsoft.com/office/officeart/2005/8/layout/vList2"/>
    <dgm:cxn modelId="{121E8FB4-D057-4D44-8C52-8F9EFA3FF379}" srcId="{5C04F4FA-E7BC-4A72-8E5F-3F9D6A78F016}" destId="{A0E9C8F7-7D49-4D8D-9C1D-E403F347B375}" srcOrd="3" destOrd="0" parTransId="{C4DA70F9-5489-4A4A-9E26-9C6AB73D6400}" sibTransId="{30AF7FC0-4F8C-4A1E-A22F-B27558B6F62E}"/>
    <dgm:cxn modelId="{EDDF97A1-7447-4853-ACA2-022B778437DA}" type="presParOf" srcId="{CA6E3F30-FA69-406F-9485-BA84D2B78BC0}" destId="{B367D108-3756-4A37-862A-363FE1C3CF9A}" srcOrd="0" destOrd="0" presId="urn:microsoft.com/office/officeart/2005/8/layout/vList2"/>
    <dgm:cxn modelId="{BE09AE8E-2309-4752-BEF4-2134784CD362}" type="presParOf" srcId="{CA6E3F30-FA69-406F-9485-BA84D2B78BC0}" destId="{E88CBF52-7622-4D05-B05F-056FF448B07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207D74-CD31-4D64-A256-9600DF5309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1944A1-2532-4E70-936E-60F110ED6BD6}">
      <dgm:prSet/>
      <dgm:spPr/>
      <dgm:t>
        <a:bodyPr/>
        <a:lstStyle/>
        <a:p>
          <a:pPr rtl="0"/>
          <a:r>
            <a:rPr lang="en-US" dirty="0"/>
            <a:t>Benefits for SNAP will be time limited for approximately </a:t>
          </a:r>
          <a:r>
            <a:rPr lang="en-US" dirty="0" smtClean="0"/>
            <a:t>3,400 </a:t>
          </a:r>
          <a:r>
            <a:rPr lang="en-US" dirty="0"/>
            <a:t>DuPage County residents</a:t>
          </a:r>
        </a:p>
      </dgm:t>
    </dgm:pt>
    <dgm:pt modelId="{C99300F9-6878-4FE9-B7F7-51F633C247E5}" type="parTrans" cxnId="{2F908C12-5912-4910-96E9-894746CDC3F6}">
      <dgm:prSet/>
      <dgm:spPr/>
      <dgm:t>
        <a:bodyPr/>
        <a:lstStyle/>
        <a:p>
          <a:endParaRPr lang="en-US"/>
        </a:p>
      </dgm:t>
    </dgm:pt>
    <dgm:pt modelId="{E42ACFF5-6FF9-4461-BBA4-1397EF268E43}" type="sibTrans" cxnId="{2F908C12-5912-4910-96E9-894746CDC3F6}">
      <dgm:prSet/>
      <dgm:spPr/>
      <dgm:t>
        <a:bodyPr/>
        <a:lstStyle/>
        <a:p>
          <a:endParaRPr lang="en-US"/>
        </a:p>
      </dgm:t>
    </dgm:pt>
    <dgm:pt modelId="{31FC6545-774D-487C-91D1-79F99ED302CC}">
      <dgm:prSet/>
      <dgm:spPr/>
      <dgm:t>
        <a:bodyPr/>
        <a:lstStyle/>
        <a:p>
          <a:pPr rtl="0"/>
          <a:r>
            <a:rPr lang="en-US" dirty="0"/>
            <a:t>Have you heard about this requirement?</a:t>
          </a:r>
        </a:p>
      </dgm:t>
    </dgm:pt>
    <dgm:pt modelId="{04CFB835-3FFF-4689-BD53-57E5AF2D43C5}" type="parTrans" cxnId="{0DC972F1-B060-4C3E-B473-0DDA5F475792}">
      <dgm:prSet/>
      <dgm:spPr/>
      <dgm:t>
        <a:bodyPr/>
        <a:lstStyle/>
        <a:p>
          <a:endParaRPr lang="en-US"/>
        </a:p>
      </dgm:t>
    </dgm:pt>
    <dgm:pt modelId="{48BE6A42-E950-4E7E-9380-DC74A181AC11}" type="sibTrans" cxnId="{0DC972F1-B060-4C3E-B473-0DDA5F475792}">
      <dgm:prSet/>
      <dgm:spPr/>
      <dgm:t>
        <a:bodyPr/>
        <a:lstStyle/>
        <a:p>
          <a:endParaRPr lang="en-US"/>
        </a:p>
      </dgm:t>
    </dgm:pt>
    <dgm:pt modelId="{6912DCE4-3209-4302-878B-C42BD3A7307D}">
      <dgm:prSet/>
      <dgm:spPr/>
      <dgm:t>
        <a:bodyPr/>
        <a:lstStyle/>
        <a:p>
          <a:pPr rtl="0"/>
          <a:r>
            <a:rPr lang="en-US" dirty="0"/>
            <a:t>What do you believe you need to know about this change?</a:t>
          </a:r>
        </a:p>
      </dgm:t>
    </dgm:pt>
    <dgm:pt modelId="{60949C1A-295A-4D50-96E7-8E0537507C13}" type="parTrans" cxnId="{7CBF8E95-D918-43F7-AC78-0AEA5A4841F5}">
      <dgm:prSet/>
      <dgm:spPr/>
      <dgm:t>
        <a:bodyPr/>
        <a:lstStyle/>
        <a:p>
          <a:endParaRPr lang="en-US"/>
        </a:p>
      </dgm:t>
    </dgm:pt>
    <dgm:pt modelId="{BCBFD421-164C-478B-9D5E-9EAB72B2A034}" type="sibTrans" cxnId="{7CBF8E95-D918-43F7-AC78-0AEA5A4841F5}">
      <dgm:prSet/>
      <dgm:spPr/>
      <dgm:t>
        <a:bodyPr/>
        <a:lstStyle/>
        <a:p>
          <a:endParaRPr lang="en-US"/>
        </a:p>
      </dgm:t>
    </dgm:pt>
    <dgm:pt modelId="{5F30D45E-929F-41A7-AD1F-556B1888BD02}">
      <dgm:prSet/>
      <dgm:spPr/>
      <dgm:t>
        <a:bodyPr/>
        <a:lstStyle/>
        <a:p>
          <a:pPr rtl="0"/>
          <a:r>
            <a:rPr lang="en-US"/>
            <a:t>Do you work….</a:t>
          </a:r>
        </a:p>
      </dgm:t>
    </dgm:pt>
    <dgm:pt modelId="{154E4D65-A8DB-4417-BD7C-F5BC221477F1}" type="parTrans" cxnId="{0A18926D-49B8-4B15-92DB-20D9CC4136CB}">
      <dgm:prSet/>
      <dgm:spPr/>
      <dgm:t>
        <a:bodyPr/>
        <a:lstStyle/>
        <a:p>
          <a:endParaRPr lang="en-US"/>
        </a:p>
      </dgm:t>
    </dgm:pt>
    <dgm:pt modelId="{BE8F4786-7487-42A9-B603-302FA0879D3E}" type="sibTrans" cxnId="{0A18926D-49B8-4B15-92DB-20D9CC4136CB}">
      <dgm:prSet/>
      <dgm:spPr/>
      <dgm:t>
        <a:bodyPr/>
        <a:lstStyle/>
        <a:p>
          <a:endParaRPr lang="en-US"/>
        </a:p>
      </dgm:t>
    </dgm:pt>
    <dgm:pt modelId="{8417F1FC-16F3-4A32-B706-E457019A4FFD}">
      <dgm:prSet/>
      <dgm:spPr/>
      <dgm:t>
        <a:bodyPr/>
        <a:lstStyle/>
        <a:p>
          <a:pPr rtl="0"/>
          <a:r>
            <a:rPr lang="en-US"/>
            <a:t>With adults who may be affected?</a:t>
          </a:r>
        </a:p>
      </dgm:t>
    </dgm:pt>
    <dgm:pt modelId="{2DE2B2CB-816E-45AF-9467-76F25F13B7D9}" type="parTrans" cxnId="{50552935-F9AA-4526-B805-7379909A78F2}">
      <dgm:prSet/>
      <dgm:spPr/>
      <dgm:t>
        <a:bodyPr/>
        <a:lstStyle/>
        <a:p>
          <a:endParaRPr lang="en-US"/>
        </a:p>
      </dgm:t>
    </dgm:pt>
    <dgm:pt modelId="{A60373A2-4AEC-4519-8886-1D7E2E3FD95F}" type="sibTrans" cxnId="{50552935-F9AA-4526-B805-7379909A78F2}">
      <dgm:prSet/>
      <dgm:spPr/>
      <dgm:t>
        <a:bodyPr/>
        <a:lstStyle/>
        <a:p>
          <a:endParaRPr lang="en-US"/>
        </a:p>
      </dgm:t>
    </dgm:pt>
    <dgm:pt modelId="{020261CC-A40D-42E5-AC00-311D310C21CF}">
      <dgm:prSet/>
      <dgm:spPr/>
      <dgm:t>
        <a:bodyPr/>
        <a:lstStyle/>
        <a:p>
          <a:pPr rtl="0"/>
          <a:r>
            <a:rPr lang="en-US" dirty="0"/>
            <a:t>Do you provide employment services?</a:t>
          </a:r>
        </a:p>
      </dgm:t>
    </dgm:pt>
    <dgm:pt modelId="{BDA643B4-47ED-4FF3-A232-EDE08B1DB4FF}" type="parTrans" cxnId="{18BD3DCA-ECDC-4CF0-97AB-28F741A8BCFB}">
      <dgm:prSet/>
      <dgm:spPr/>
      <dgm:t>
        <a:bodyPr/>
        <a:lstStyle/>
        <a:p>
          <a:endParaRPr lang="en-US"/>
        </a:p>
      </dgm:t>
    </dgm:pt>
    <dgm:pt modelId="{68D16167-EBC1-4AC3-82AA-594A3B70F166}" type="sibTrans" cxnId="{18BD3DCA-ECDC-4CF0-97AB-28F741A8BCFB}">
      <dgm:prSet/>
      <dgm:spPr/>
      <dgm:t>
        <a:bodyPr/>
        <a:lstStyle/>
        <a:p>
          <a:endParaRPr lang="en-US"/>
        </a:p>
      </dgm:t>
    </dgm:pt>
    <dgm:pt modelId="{65F90540-2C1E-9F4F-99CC-4188A363A31B}">
      <dgm:prSet/>
      <dgm:spPr/>
      <dgm:t>
        <a:bodyPr/>
        <a:lstStyle/>
        <a:p>
          <a:pPr rtl="0"/>
          <a:r>
            <a:rPr lang="en-US" dirty="0"/>
            <a:t>Do you provide opportunities for volunteer or community service?</a:t>
          </a:r>
        </a:p>
      </dgm:t>
    </dgm:pt>
    <dgm:pt modelId="{5EFB2C4A-6CF9-684A-AE56-A07FBFC5BEE1}" type="parTrans" cxnId="{8A668A44-1F28-A945-B268-7138C7E2F7A3}">
      <dgm:prSet/>
      <dgm:spPr/>
      <dgm:t>
        <a:bodyPr/>
        <a:lstStyle/>
        <a:p>
          <a:endParaRPr lang="en-US"/>
        </a:p>
      </dgm:t>
    </dgm:pt>
    <dgm:pt modelId="{60BF6146-69FB-5346-9477-7CFA2A3991B0}" type="sibTrans" cxnId="{8A668A44-1F28-A945-B268-7138C7E2F7A3}">
      <dgm:prSet/>
      <dgm:spPr/>
      <dgm:t>
        <a:bodyPr/>
        <a:lstStyle/>
        <a:p>
          <a:endParaRPr lang="en-US"/>
        </a:p>
      </dgm:t>
    </dgm:pt>
    <dgm:pt modelId="{61020F9F-E931-4247-A0FF-75E84AE82AB8}" type="pres">
      <dgm:prSet presAssocID="{E7207D74-CD31-4D64-A256-9600DF530914}" presName="linear" presStyleCnt="0">
        <dgm:presLayoutVars>
          <dgm:animLvl val="lvl"/>
          <dgm:resizeHandles val="exact"/>
        </dgm:presLayoutVars>
      </dgm:prSet>
      <dgm:spPr/>
      <dgm:t>
        <a:bodyPr/>
        <a:lstStyle/>
        <a:p>
          <a:endParaRPr lang="en-US"/>
        </a:p>
      </dgm:t>
    </dgm:pt>
    <dgm:pt modelId="{EE03B3AA-95CC-419D-B215-C8D8A901F7BB}" type="pres">
      <dgm:prSet presAssocID="{D91944A1-2532-4E70-936E-60F110ED6BD6}" presName="parentText" presStyleLbl="node1" presStyleIdx="0" presStyleCnt="2">
        <dgm:presLayoutVars>
          <dgm:chMax val="0"/>
          <dgm:bulletEnabled val="1"/>
        </dgm:presLayoutVars>
      </dgm:prSet>
      <dgm:spPr/>
      <dgm:t>
        <a:bodyPr/>
        <a:lstStyle/>
        <a:p>
          <a:endParaRPr lang="en-US"/>
        </a:p>
      </dgm:t>
    </dgm:pt>
    <dgm:pt modelId="{5875A703-4CAC-4DB4-A6D6-C034A011D763}" type="pres">
      <dgm:prSet presAssocID="{D91944A1-2532-4E70-936E-60F110ED6BD6}" presName="childText" presStyleLbl="revTx" presStyleIdx="0" presStyleCnt="2">
        <dgm:presLayoutVars>
          <dgm:bulletEnabled val="1"/>
        </dgm:presLayoutVars>
      </dgm:prSet>
      <dgm:spPr/>
      <dgm:t>
        <a:bodyPr/>
        <a:lstStyle/>
        <a:p>
          <a:endParaRPr lang="en-US"/>
        </a:p>
      </dgm:t>
    </dgm:pt>
    <dgm:pt modelId="{4E57CF25-5B13-4B71-B36C-6B1E6BD63293}" type="pres">
      <dgm:prSet presAssocID="{5F30D45E-929F-41A7-AD1F-556B1888BD02}" presName="parentText" presStyleLbl="node1" presStyleIdx="1" presStyleCnt="2">
        <dgm:presLayoutVars>
          <dgm:chMax val="0"/>
          <dgm:bulletEnabled val="1"/>
        </dgm:presLayoutVars>
      </dgm:prSet>
      <dgm:spPr/>
      <dgm:t>
        <a:bodyPr/>
        <a:lstStyle/>
        <a:p>
          <a:endParaRPr lang="en-US"/>
        </a:p>
      </dgm:t>
    </dgm:pt>
    <dgm:pt modelId="{EA14A81B-295A-40C1-809E-2200BCC793DA}" type="pres">
      <dgm:prSet presAssocID="{5F30D45E-929F-41A7-AD1F-556B1888BD02}" presName="childText" presStyleLbl="revTx" presStyleIdx="1" presStyleCnt="2">
        <dgm:presLayoutVars>
          <dgm:bulletEnabled val="1"/>
        </dgm:presLayoutVars>
      </dgm:prSet>
      <dgm:spPr/>
      <dgm:t>
        <a:bodyPr/>
        <a:lstStyle/>
        <a:p>
          <a:endParaRPr lang="en-US"/>
        </a:p>
      </dgm:t>
    </dgm:pt>
  </dgm:ptLst>
  <dgm:cxnLst>
    <dgm:cxn modelId="{0A18926D-49B8-4B15-92DB-20D9CC4136CB}" srcId="{E7207D74-CD31-4D64-A256-9600DF530914}" destId="{5F30D45E-929F-41A7-AD1F-556B1888BD02}" srcOrd="1" destOrd="0" parTransId="{154E4D65-A8DB-4417-BD7C-F5BC221477F1}" sibTransId="{BE8F4786-7487-42A9-B603-302FA0879D3E}"/>
    <dgm:cxn modelId="{BBA3072F-1C16-4E8D-A332-8D8026D7D4C3}" type="presOf" srcId="{31FC6545-774D-487C-91D1-79F99ED302CC}" destId="{5875A703-4CAC-4DB4-A6D6-C034A011D763}" srcOrd="0" destOrd="0" presId="urn:microsoft.com/office/officeart/2005/8/layout/vList2"/>
    <dgm:cxn modelId="{B67FE3CD-A23F-42CA-BBAD-B5F4036F68AE}" type="presOf" srcId="{D91944A1-2532-4E70-936E-60F110ED6BD6}" destId="{EE03B3AA-95CC-419D-B215-C8D8A901F7BB}" srcOrd="0" destOrd="0" presId="urn:microsoft.com/office/officeart/2005/8/layout/vList2"/>
    <dgm:cxn modelId="{3C8E9509-E587-4C2C-BFBC-C72B255B3370}" type="presOf" srcId="{5F30D45E-929F-41A7-AD1F-556B1888BD02}" destId="{4E57CF25-5B13-4B71-B36C-6B1E6BD63293}" srcOrd="0" destOrd="0" presId="urn:microsoft.com/office/officeart/2005/8/layout/vList2"/>
    <dgm:cxn modelId="{001DE9C0-04EC-428F-84B3-B2C68716AFA4}" type="presOf" srcId="{6912DCE4-3209-4302-878B-C42BD3A7307D}" destId="{5875A703-4CAC-4DB4-A6D6-C034A011D763}" srcOrd="0" destOrd="1" presId="urn:microsoft.com/office/officeart/2005/8/layout/vList2"/>
    <dgm:cxn modelId="{50552935-F9AA-4526-B805-7379909A78F2}" srcId="{5F30D45E-929F-41A7-AD1F-556B1888BD02}" destId="{8417F1FC-16F3-4A32-B706-E457019A4FFD}" srcOrd="0" destOrd="0" parTransId="{2DE2B2CB-816E-45AF-9467-76F25F13B7D9}" sibTransId="{A60373A2-4AEC-4519-8886-1D7E2E3FD95F}"/>
    <dgm:cxn modelId="{6DCE5843-EDB3-49AD-9F9D-C8158943971C}" type="presOf" srcId="{E7207D74-CD31-4D64-A256-9600DF530914}" destId="{61020F9F-E931-4247-A0FF-75E84AE82AB8}" srcOrd="0" destOrd="0" presId="urn:microsoft.com/office/officeart/2005/8/layout/vList2"/>
    <dgm:cxn modelId="{FA100240-9637-4320-A48A-5EA2D40DFC40}" type="presOf" srcId="{020261CC-A40D-42E5-AC00-311D310C21CF}" destId="{EA14A81B-295A-40C1-809E-2200BCC793DA}" srcOrd="0" destOrd="1" presId="urn:microsoft.com/office/officeart/2005/8/layout/vList2"/>
    <dgm:cxn modelId="{3347C89D-AF2E-014A-96BE-97367A65BF4C}" type="presOf" srcId="{65F90540-2C1E-9F4F-99CC-4188A363A31B}" destId="{EA14A81B-295A-40C1-809E-2200BCC793DA}" srcOrd="0" destOrd="2" presId="urn:microsoft.com/office/officeart/2005/8/layout/vList2"/>
    <dgm:cxn modelId="{2F908C12-5912-4910-96E9-894746CDC3F6}" srcId="{E7207D74-CD31-4D64-A256-9600DF530914}" destId="{D91944A1-2532-4E70-936E-60F110ED6BD6}" srcOrd="0" destOrd="0" parTransId="{C99300F9-6878-4FE9-B7F7-51F633C247E5}" sibTransId="{E42ACFF5-6FF9-4461-BBA4-1397EF268E43}"/>
    <dgm:cxn modelId="{7CBF8E95-D918-43F7-AC78-0AEA5A4841F5}" srcId="{D91944A1-2532-4E70-936E-60F110ED6BD6}" destId="{6912DCE4-3209-4302-878B-C42BD3A7307D}" srcOrd="1" destOrd="0" parTransId="{60949C1A-295A-4D50-96E7-8E0537507C13}" sibTransId="{BCBFD421-164C-478B-9D5E-9EAB72B2A034}"/>
    <dgm:cxn modelId="{0DC972F1-B060-4C3E-B473-0DDA5F475792}" srcId="{D91944A1-2532-4E70-936E-60F110ED6BD6}" destId="{31FC6545-774D-487C-91D1-79F99ED302CC}" srcOrd="0" destOrd="0" parTransId="{04CFB835-3FFF-4689-BD53-57E5AF2D43C5}" sibTransId="{48BE6A42-E950-4E7E-9380-DC74A181AC11}"/>
    <dgm:cxn modelId="{131C3CC3-55C2-4878-926E-C75CE30BD42C}" type="presOf" srcId="{8417F1FC-16F3-4A32-B706-E457019A4FFD}" destId="{EA14A81B-295A-40C1-809E-2200BCC793DA}" srcOrd="0" destOrd="0" presId="urn:microsoft.com/office/officeart/2005/8/layout/vList2"/>
    <dgm:cxn modelId="{8A668A44-1F28-A945-B268-7138C7E2F7A3}" srcId="{5F30D45E-929F-41A7-AD1F-556B1888BD02}" destId="{65F90540-2C1E-9F4F-99CC-4188A363A31B}" srcOrd="2" destOrd="0" parTransId="{5EFB2C4A-6CF9-684A-AE56-A07FBFC5BEE1}" sibTransId="{60BF6146-69FB-5346-9477-7CFA2A3991B0}"/>
    <dgm:cxn modelId="{18BD3DCA-ECDC-4CF0-97AB-28F741A8BCFB}" srcId="{5F30D45E-929F-41A7-AD1F-556B1888BD02}" destId="{020261CC-A40D-42E5-AC00-311D310C21CF}" srcOrd="1" destOrd="0" parTransId="{BDA643B4-47ED-4FF3-A232-EDE08B1DB4FF}" sibTransId="{68D16167-EBC1-4AC3-82AA-594A3B70F166}"/>
    <dgm:cxn modelId="{5C834CD7-7942-4D32-9F1D-EA9CE9513856}" type="presParOf" srcId="{61020F9F-E931-4247-A0FF-75E84AE82AB8}" destId="{EE03B3AA-95CC-419D-B215-C8D8A901F7BB}" srcOrd="0" destOrd="0" presId="urn:microsoft.com/office/officeart/2005/8/layout/vList2"/>
    <dgm:cxn modelId="{F3B6C607-201B-42FE-9132-CA0763B31228}" type="presParOf" srcId="{61020F9F-E931-4247-A0FF-75E84AE82AB8}" destId="{5875A703-4CAC-4DB4-A6D6-C034A011D763}" srcOrd="1" destOrd="0" presId="urn:microsoft.com/office/officeart/2005/8/layout/vList2"/>
    <dgm:cxn modelId="{2ECDFC25-74B3-43EE-9A52-DDD07EC884A2}" type="presParOf" srcId="{61020F9F-E931-4247-A0FF-75E84AE82AB8}" destId="{4E57CF25-5B13-4B71-B36C-6B1E6BD63293}" srcOrd="2" destOrd="0" presId="urn:microsoft.com/office/officeart/2005/8/layout/vList2"/>
    <dgm:cxn modelId="{D73DA1CD-84E2-4633-9FBB-023B50E7E3A6}" type="presParOf" srcId="{61020F9F-E931-4247-A0FF-75E84AE82AB8}" destId="{EA14A81B-295A-40C1-809E-2200BCC793D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A6AF3E-3AE7-4C28-B91E-A64C9884AB8A}" type="doc">
      <dgm:prSet loTypeId="urn:microsoft.com/office/officeart/2005/8/layout/venn1" loCatId="relationship" qsTypeId="urn:microsoft.com/office/officeart/2005/8/quickstyle/simple1" qsCatId="simple" csTypeId="urn:microsoft.com/office/officeart/2005/8/colors/accent1_2" csCatId="accent1" phldr="1"/>
      <dgm:spPr/>
    </dgm:pt>
    <dgm:pt modelId="{5BFD2085-F747-4E38-B324-DE376855A9B8}">
      <dgm:prSet phldrT="[Text]" custT="1"/>
      <dgm:spPr/>
      <dgm:t>
        <a:bodyPr/>
        <a:lstStyle/>
        <a:p>
          <a:r>
            <a:rPr lang="en-US" sz="2000" dirty="0"/>
            <a:t>Age</a:t>
          </a:r>
        </a:p>
        <a:p>
          <a:r>
            <a:rPr lang="en-US" sz="2000" dirty="0"/>
            <a:t>Last reported income</a:t>
          </a:r>
        </a:p>
        <a:p>
          <a:r>
            <a:rPr lang="en-US" sz="2000" dirty="0"/>
            <a:t>Household composition</a:t>
          </a:r>
        </a:p>
        <a:p>
          <a:r>
            <a:rPr lang="en-US" sz="2000" dirty="0"/>
            <a:t>Receiving disability</a:t>
          </a:r>
        </a:p>
        <a:p>
          <a:r>
            <a:rPr lang="en-US" sz="2000" dirty="0"/>
            <a:t>Residence</a:t>
          </a:r>
        </a:p>
      </dgm:t>
    </dgm:pt>
    <dgm:pt modelId="{53BA2A8A-5285-46E2-BC12-9103CD701523}" type="parTrans" cxnId="{1B078BA0-7F42-4A38-A696-00116FF6705A}">
      <dgm:prSet/>
      <dgm:spPr/>
      <dgm:t>
        <a:bodyPr/>
        <a:lstStyle/>
        <a:p>
          <a:endParaRPr lang="en-US"/>
        </a:p>
      </dgm:t>
    </dgm:pt>
    <dgm:pt modelId="{D1F1180E-172D-481A-8AB9-047B2B2887D9}" type="sibTrans" cxnId="{1B078BA0-7F42-4A38-A696-00116FF6705A}">
      <dgm:prSet/>
      <dgm:spPr/>
      <dgm:t>
        <a:bodyPr/>
        <a:lstStyle/>
        <a:p>
          <a:endParaRPr lang="en-US"/>
        </a:p>
      </dgm:t>
    </dgm:pt>
    <dgm:pt modelId="{34C06413-C75F-4594-ABC2-2A199B88BCC6}">
      <dgm:prSet phldrT="[Text]" custT="1"/>
      <dgm:spPr/>
      <dgm:t>
        <a:bodyPr/>
        <a:lstStyle/>
        <a:p>
          <a:pPr algn="l"/>
          <a:r>
            <a:rPr lang="en-US" sz="2400" dirty="0"/>
            <a:t>  </a:t>
          </a:r>
        </a:p>
        <a:p>
          <a:pPr algn="l"/>
          <a:r>
            <a:rPr lang="en-US" sz="2000" dirty="0"/>
            <a:t>Hours worked</a:t>
          </a:r>
        </a:p>
        <a:p>
          <a:pPr algn="ctr"/>
          <a:r>
            <a:rPr lang="en-US" sz="2000" dirty="0"/>
            <a:t>Participating in qualifying activity</a:t>
          </a:r>
        </a:p>
        <a:p>
          <a:pPr algn="ctr"/>
          <a:r>
            <a:rPr lang="en-US" sz="2000" dirty="0"/>
            <a:t>Unfit for work</a:t>
          </a:r>
        </a:p>
        <a:p>
          <a:pPr algn="ctr"/>
          <a:r>
            <a:rPr lang="en-US" sz="2000" dirty="0"/>
            <a:t>Pregnant?</a:t>
          </a:r>
        </a:p>
        <a:p>
          <a:pPr algn="ctr"/>
          <a:r>
            <a:rPr lang="en-US" sz="2000" dirty="0"/>
            <a:t>Otherwise exempt?</a:t>
          </a:r>
        </a:p>
        <a:p>
          <a:pPr algn="ctr"/>
          <a:r>
            <a:rPr lang="en-US" sz="2000" dirty="0"/>
            <a:t>Any changes since last report</a:t>
          </a:r>
        </a:p>
        <a:p>
          <a:pPr algn="ctr"/>
          <a:endParaRPr lang="en-US" sz="2400" dirty="0"/>
        </a:p>
      </dgm:t>
    </dgm:pt>
    <dgm:pt modelId="{0654DFD0-F5A2-4B81-9CE3-597FDF2F632E}" type="parTrans" cxnId="{305EB796-42AA-4161-A068-60BB0C71B196}">
      <dgm:prSet/>
      <dgm:spPr/>
      <dgm:t>
        <a:bodyPr/>
        <a:lstStyle/>
        <a:p>
          <a:endParaRPr lang="en-US"/>
        </a:p>
      </dgm:t>
    </dgm:pt>
    <dgm:pt modelId="{E03F3C0E-F346-4E17-B084-82E6B5515A27}" type="sibTrans" cxnId="{305EB796-42AA-4161-A068-60BB0C71B196}">
      <dgm:prSet/>
      <dgm:spPr/>
      <dgm:t>
        <a:bodyPr/>
        <a:lstStyle/>
        <a:p>
          <a:endParaRPr lang="en-US"/>
        </a:p>
      </dgm:t>
    </dgm:pt>
    <dgm:pt modelId="{04CCF546-76C9-4ABB-8710-FC4AE61F467C}" type="pres">
      <dgm:prSet presAssocID="{37A6AF3E-3AE7-4C28-B91E-A64C9884AB8A}" presName="compositeShape" presStyleCnt="0">
        <dgm:presLayoutVars>
          <dgm:chMax val="7"/>
          <dgm:dir/>
          <dgm:resizeHandles val="exact"/>
        </dgm:presLayoutVars>
      </dgm:prSet>
      <dgm:spPr/>
    </dgm:pt>
    <dgm:pt modelId="{0DD9C8FF-D5E5-4ED4-B055-447DFFE694FB}" type="pres">
      <dgm:prSet presAssocID="{5BFD2085-F747-4E38-B324-DE376855A9B8}" presName="circ1" presStyleLbl="vennNode1" presStyleIdx="0" presStyleCnt="2"/>
      <dgm:spPr/>
      <dgm:t>
        <a:bodyPr/>
        <a:lstStyle/>
        <a:p>
          <a:endParaRPr lang="en-US"/>
        </a:p>
      </dgm:t>
    </dgm:pt>
    <dgm:pt modelId="{F0A766A1-2224-4F4E-914B-35FAE2D7801C}" type="pres">
      <dgm:prSet presAssocID="{5BFD2085-F747-4E38-B324-DE376855A9B8}" presName="circ1Tx" presStyleLbl="revTx" presStyleIdx="0" presStyleCnt="0">
        <dgm:presLayoutVars>
          <dgm:chMax val="0"/>
          <dgm:chPref val="0"/>
          <dgm:bulletEnabled val="1"/>
        </dgm:presLayoutVars>
      </dgm:prSet>
      <dgm:spPr/>
      <dgm:t>
        <a:bodyPr/>
        <a:lstStyle/>
        <a:p>
          <a:endParaRPr lang="en-US"/>
        </a:p>
      </dgm:t>
    </dgm:pt>
    <dgm:pt modelId="{DD07D388-370B-439D-8909-C02ECC18BE1D}" type="pres">
      <dgm:prSet presAssocID="{34C06413-C75F-4594-ABC2-2A199B88BCC6}" presName="circ2" presStyleLbl="vennNode1" presStyleIdx="1" presStyleCnt="2"/>
      <dgm:spPr/>
      <dgm:t>
        <a:bodyPr/>
        <a:lstStyle/>
        <a:p>
          <a:endParaRPr lang="en-US"/>
        </a:p>
      </dgm:t>
    </dgm:pt>
    <dgm:pt modelId="{C82D59EC-3085-4A3C-81E0-DD5B94F59F78}" type="pres">
      <dgm:prSet presAssocID="{34C06413-C75F-4594-ABC2-2A199B88BCC6}" presName="circ2Tx" presStyleLbl="revTx" presStyleIdx="0" presStyleCnt="0">
        <dgm:presLayoutVars>
          <dgm:chMax val="0"/>
          <dgm:chPref val="0"/>
          <dgm:bulletEnabled val="1"/>
        </dgm:presLayoutVars>
      </dgm:prSet>
      <dgm:spPr/>
      <dgm:t>
        <a:bodyPr/>
        <a:lstStyle/>
        <a:p>
          <a:endParaRPr lang="en-US"/>
        </a:p>
      </dgm:t>
    </dgm:pt>
  </dgm:ptLst>
  <dgm:cxnLst>
    <dgm:cxn modelId="{1B078BA0-7F42-4A38-A696-00116FF6705A}" srcId="{37A6AF3E-3AE7-4C28-B91E-A64C9884AB8A}" destId="{5BFD2085-F747-4E38-B324-DE376855A9B8}" srcOrd="0" destOrd="0" parTransId="{53BA2A8A-5285-46E2-BC12-9103CD701523}" sibTransId="{D1F1180E-172D-481A-8AB9-047B2B2887D9}"/>
    <dgm:cxn modelId="{DD8E81C2-2E5B-42BF-9673-CC2E1602A0C8}" type="presOf" srcId="{5BFD2085-F747-4E38-B324-DE376855A9B8}" destId="{F0A766A1-2224-4F4E-914B-35FAE2D7801C}" srcOrd="1" destOrd="0" presId="urn:microsoft.com/office/officeart/2005/8/layout/venn1"/>
    <dgm:cxn modelId="{284B9860-B3CA-4E35-8428-F424BC097A1B}" type="presOf" srcId="{5BFD2085-F747-4E38-B324-DE376855A9B8}" destId="{0DD9C8FF-D5E5-4ED4-B055-447DFFE694FB}" srcOrd="0" destOrd="0" presId="urn:microsoft.com/office/officeart/2005/8/layout/venn1"/>
    <dgm:cxn modelId="{BB774BCD-D6EE-4723-A9AD-B103B16EE4BD}" type="presOf" srcId="{34C06413-C75F-4594-ABC2-2A199B88BCC6}" destId="{DD07D388-370B-439D-8909-C02ECC18BE1D}" srcOrd="0" destOrd="0" presId="urn:microsoft.com/office/officeart/2005/8/layout/venn1"/>
    <dgm:cxn modelId="{305EB796-42AA-4161-A068-60BB0C71B196}" srcId="{37A6AF3E-3AE7-4C28-B91E-A64C9884AB8A}" destId="{34C06413-C75F-4594-ABC2-2A199B88BCC6}" srcOrd="1" destOrd="0" parTransId="{0654DFD0-F5A2-4B81-9CE3-597FDF2F632E}" sibTransId="{E03F3C0E-F346-4E17-B084-82E6B5515A27}"/>
    <dgm:cxn modelId="{7D230FB1-2E29-4970-A7FE-2E9C67A61F9E}" type="presOf" srcId="{37A6AF3E-3AE7-4C28-B91E-A64C9884AB8A}" destId="{04CCF546-76C9-4ABB-8710-FC4AE61F467C}" srcOrd="0" destOrd="0" presId="urn:microsoft.com/office/officeart/2005/8/layout/venn1"/>
    <dgm:cxn modelId="{F7FBE97F-BA18-40E7-8AF6-668165F9F9F6}" type="presOf" srcId="{34C06413-C75F-4594-ABC2-2A199B88BCC6}" destId="{C82D59EC-3085-4A3C-81E0-DD5B94F59F78}" srcOrd="1" destOrd="0" presId="urn:microsoft.com/office/officeart/2005/8/layout/venn1"/>
    <dgm:cxn modelId="{95546E6A-5E2B-4799-BB65-B529140B7D53}" type="presParOf" srcId="{04CCF546-76C9-4ABB-8710-FC4AE61F467C}" destId="{0DD9C8FF-D5E5-4ED4-B055-447DFFE694FB}" srcOrd="0" destOrd="0" presId="urn:microsoft.com/office/officeart/2005/8/layout/venn1"/>
    <dgm:cxn modelId="{87113FD0-D4F5-428E-AE77-5766B50A3FFA}" type="presParOf" srcId="{04CCF546-76C9-4ABB-8710-FC4AE61F467C}" destId="{F0A766A1-2224-4F4E-914B-35FAE2D7801C}" srcOrd="1" destOrd="0" presId="urn:microsoft.com/office/officeart/2005/8/layout/venn1"/>
    <dgm:cxn modelId="{A8906A2D-A87A-40EC-90DF-85B97583C60A}" type="presParOf" srcId="{04CCF546-76C9-4ABB-8710-FC4AE61F467C}" destId="{DD07D388-370B-439D-8909-C02ECC18BE1D}" srcOrd="2" destOrd="0" presId="urn:microsoft.com/office/officeart/2005/8/layout/venn1"/>
    <dgm:cxn modelId="{2A899EAB-4585-4B14-9892-21CB0CC4C373}" type="presParOf" srcId="{04CCF546-76C9-4ABB-8710-FC4AE61F467C}" destId="{C82D59EC-3085-4A3C-81E0-DD5B94F59F78}"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1D9E39-435E-4E7D-8655-2E24AED800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47832C0-D375-4694-85BF-D0C5992ADEB1}">
      <dgm:prSet/>
      <dgm:spPr/>
      <dgm:t>
        <a:bodyPr/>
        <a:lstStyle/>
        <a:p>
          <a:pPr rtl="0"/>
          <a:r>
            <a:rPr lang="en-US" dirty="0"/>
            <a:t>2017: Entire state exempted from work requirement </a:t>
          </a:r>
        </a:p>
      </dgm:t>
    </dgm:pt>
    <dgm:pt modelId="{C981177C-08E4-4C46-877B-A1D09A830CC9}" type="parTrans" cxnId="{141BA39E-D113-4B97-8621-CCBE85E0AC35}">
      <dgm:prSet/>
      <dgm:spPr/>
      <dgm:t>
        <a:bodyPr/>
        <a:lstStyle/>
        <a:p>
          <a:endParaRPr lang="en-US"/>
        </a:p>
      </dgm:t>
    </dgm:pt>
    <dgm:pt modelId="{63E7DDFD-9C0F-4F3B-A062-83A4657A31EA}" type="sibTrans" cxnId="{141BA39E-D113-4B97-8621-CCBE85E0AC35}">
      <dgm:prSet/>
      <dgm:spPr/>
      <dgm:t>
        <a:bodyPr/>
        <a:lstStyle/>
        <a:p>
          <a:endParaRPr lang="en-US"/>
        </a:p>
      </dgm:t>
    </dgm:pt>
    <dgm:pt modelId="{7018BCC3-BB3D-4B2C-9820-E7FBD668602B}">
      <dgm:prSet/>
      <dgm:spPr/>
      <dgm:t>
        <a:bodyPr/>
        <a:lstStyle/>
        <a:p>
          <a:pPr rtl="0"/>
          <a:r>
            <a:rPr lang="en-US" dirty="0"/>
            <a:t>January 1, 2018: FNS has ruled the exemption from work requirement no longer applies to </a:t>
          </a:r>
          <a:r>
            <a:rPr lang="en-US" dirty="0" err="1"/>
            <a:t>DuPage</a:t>
          </a:r>
          <a:r>
            <a:rPr lang="en-US" dirty="0"/>
            <a:t> County residents </a:t>
          </a:r>
        </a:p>
      </dgm:t>
    </dgm:pt>
    <dgm:pt modelId="{85F3F3BB-1A8C-4A05-BAD7-C4F77DE6FA94}" type="parTrans" cxnId="{FCD20F84-7D30-4FCC-B414-8B02301851A6}">
      <dgm:prSet/>
      <dgm:spPr/>
      <dgm:t>
        <a:bodyPr/>
        <a:lstStyle/>
        <a:p>
          <a:endParaRPr lang="en-US"/>
        </a:p>
      </dgm:t>
    </dgm:pt>
    <dgm:pt modelId="{2DA70AC1-80A0-4809-BE09-3B07459305A3}" type="sibTrans" cxnId="{FCD20F84-7D30-4FCC-B414-8B02301851A6}">
      <dgm:prSet/>
      <dgm:spPr/>
      <dgm:t>
        <a:bodyPr/>
        <a:lstStyle/>
        <a:p>
          <a:endParaRPr lang="en-US"/>
        </a:p>
      </dgm:t>
    </dgm:pt>
    <dgm:pt modelId="{743D4850-2858-445B-94FB-AB635888DBD6}" type="pres">
      <dgm:prSet presAssocID="{1B1D9E39-435E-4E7D-8655-2E24AED800F4}" presName="linear" presStyleCnt="0">
        <dgm:presLayoutVars>
          <dgm:animLvl val="lvl"/>
          <dgm:resizeHandles val="exact"/>
        </dgm:presLayoutVars>
      </dgm:prSet>
      <dgm:spPr/>
      <dgm:t>
        <a:bodyPr/>
        <a:lstStyle/>
        <a:p>
          <a:endParaRPr lang="en-US"/>
        </a:p>
      </dgm:t>
    </dgm:pt>
    <dgm:pt modelId="{C04483EA-0566-4C6B-B88C-A21DD705D0D2}" type="pres">
      <dgm:prSet presAssocID="{447832C0-D375-4694-85BF-D0C5992ADEB1}" presName="parentText" presStyleLbl="node1" presStyleIdx="0" presStyleCnt="2">
        <dgm:presLayoutVars>
          <dgm:chMax val="0"/>
          <dgm:bulletEnabled val="1"/>
        </dgm:presLayoutVars>
      </dgm:prSet>
      <dgm:spPr/>
      <dgm:t>
        <a:bodyPr/>
        <a:lstStyle/>
        <a:p>
          <a:endParaRPr lang="en-US"/>
        </a:p>
      </dgm:t>
    </dgm:pt>
    <dgm:pt modelId="{5D0B5525-B117-4A43-9EF1-592B1576EA88}" type="pres">
      <dgm:prSet presAssocID="{63E7DDFD-9C0F-4F3B-A062-83A4657A31EA}" presName="spacer" presStyleCnt="0"/>
      <dgm:spPr/>
    </dgm:pt>
    <dgm:pt modelId="{9FE40ACB-619C-424F-A65A-76B7A51E132B}" type="pres">
      <dgm:prSet presAssocID="{7018BCC3-BB3D-4B2C-9820-E7FBD668602B}" presName="parentText" presStyleLbl="node1" presStyleIdx="1" presStyleCnt="2">
        <dgm:presLayoutVars>
          <dgm:chMax val="0"/>
          <dgm:bulletEnabled val="1"/>
        </dgm:presLayoutVars>
      </dgm:prSet>
      <dgm:spPr/>
      <dgm:t>
        <a:bodyPr/>
        <a:lstStyle/>
        <a:p>
          <a:endParaRPr lang="en-US"/>
        </a:p>
      </dgm:t>
    </dgm:pt>
  </dgm:ptLst>
  <dgm:cxnLst>
    <dgm:cxn modelId="{141BA39E-D113-4B97-8621-CCBE85E0AC35}" srcId="{1B1D9E39-435E-4E7D-8655-2E24AED800F4}" destId="{447832C0-D375-4694-85BF-D0C5992ADEB1}" srcOrd="0" destOrd="0" parTransId="{C981177C-08E4-4C46-877B-A1D09A830CC9}" sibTransId="{63E7DDFD-9C0F-4F3B-A062-83A4657A31EA}"/>
    <dgm:cxn modelId="{FCD20F84-7D30-4FCC-B414-8B02301851A6}" srcId="{1B1D9E39-435E-4E7D-8655-2E24AED800F4}" destId="{7018BCC3-BB3D-4B2C-9820-E7FBD668602B}" srcOrd="1" destOrd="0" parTransId="{85F3F3BB-1A8C-4A05-BAD7-C4F77DE6FA94}" sibTransId="{2DA70AC1-80A0-4809-BE09-3B07459305A3}"/>
    <dgm:cxn modelId="{300D30E3-BF0E-46C1-9419-4EB3B5F344B2}" type="presOf" srcId="{1B1D9E39-435E-4E7D-8655-2E24AED800F4}" destId="{743D4850-2858-445B-94FB-AB635888DBD6}" srcOrd="0" destOrd="0" presId="urn:microsoft.com/office/officeart/2005/8/layout/vList2"/>
    <dgm:cxn modelId="{9C8D9F03-B282-4E67-8E1A-DDF446F8AC35}" type="presOf" srcId="{447832C0-D375-4694-85BF-D0C5992ADEB1}" destId="{C04483EA-0566-4C6B-B88C-A21DD705D0D2}" srcOrd="0" destOrd="0" presId="urn:microsoft.com/office/officeart/2005/8/layout/vList2"/>
    <dgm:cxn modelId="{967354EB-5C88-412B-A080-EF8A501AE667}" type="presOf" srcId="{7018BCC3-BB3D-4B2C-9820-E7FBD668602B}" destId="{9FE40ACB-619C-424F-A65A-76B7A51E132B}" srcOrd="0" destOrd="0" presId="urn:microsoft.com/office/officeart/2005/8/layout/vList2"/>
    <dgm:cxn modelId="{32A5F78A-F7B9-42AD-A995-8266C7F53583}" type="presParOf" srcId="{743D4850-2858-445B-94FB-AB635888DBD6}" destId="{C04483EA-0566-4C6B-B88C-A21DD705D0D2}" srcOrd="0" destOrd="0" presId="urn:microsoft.com/office/officeart/2005/8/layout/vList2"/>
    <dgm:cxn modelId="{E387928D-1FBB-4298-8E6B-E90D6368AA07}" type="presParOf" srcId="{743D4850-2858-445B-94FB-AB635888DBD6}" destId="{5D0B5525-B117-4A43-9EF1-592B1576EA88}" srcOrd="1" destOrd="0" presId="urn:microsoft.com/office/officeart/2005/8/layout/vList2"/>
    <dgm:cxn modelId="{BF4683A1-F74D-4043-A00A-2FF819AA3F53}" type="presParOf" srcId="{743D4850-2858-445B-94FB-AB635888DBD6}" destId="{9FE40ACB-619C-424F-A65A-76B7A51E132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031B93-01DC-C64F-8E80-AC330344BC04}"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en-US"/>
        </a:p>
      </dgm:t>
    </dgm:pt>
    <dgm:pt modelId="{80E9345D-6280-9444-BF83-CC5AEE78CF02}">
      <dgm:prSet custT="1"/>
      <dgm:spPr>
        <a:solidFill>
          <a:srgbClr val="6655AC"/>
        </a:solidFill>
      </dgm:spPr>
      <dgm:t>
        <a:bodyPr/>
        <a:lstStyle/>
        <a:p>
          <a:pPr rtl="0"/>
          <a:r>
            <a:rPr lang="en-US" sz="2800" dirty="0"/>
            <a:t>Age 18-49 non-exempt SNAP recipients</a:t>
          </a:r>
        </a:p>
      </dgm:t>
    </dgm:pt>
    <dgm:pt modelId="{EE93A3E8-4891-C748-BDD4-874F1C0AF21E}" type="parTrans" cxnId="{D4EC7A82-0E88-FF45-ADEC-AB824E6B6425}">
      <dgm:prSet/>
      <dgm:spPr/>
      <dgm:t>
        <a:bodyPr/>
        <a:lstStyle/>
        <a:p>
          <a:endParaRPr lang="en-US"/>
        </a:p>
      </dgm:t>
    </dgm:pt>
    <dgm:pt modelId="{FEA02EC6-1239-2945-A99B-83515170B078}" type="sibTrans" cxnId="{D4EC7A82-0E88-FF45-ADEC-AB824E6B6425}">
      <dgm:prSet/>
      <dgm:spPr/>
      <dgm:t>
        <a:bodyPr/>
        <a:lstStyle/>
        <a:p>
          <a:endParaRPr lang="en-US"/>
        </a:p>
      </dgm:t>
    </dgm:pt>
    <dgm:pt modelId="{A75F8775-7110-204B-A815-0AC69C8BD73E}">
      <dgm:prSet custT="1"/>
      <dgm:spPr>
        <a:solidFill>
          <a:srgbClr val="006EB7"/>
        </a:solidFill>
      </dgm:spPr>
      <dgm:t>
        <a:bodyPr/>
        <a:lstStyle/>
        <a:p>
          <a:pPr rtl="0"/>
          <a:r>
            <a:rPr lang="en-US" sz="2800" dirty="0"/>
            <a:t>Who </a:t>
          </a:r>
          <a:r>
            <a:rPr lang="en-US" sz="2800" i="1" dirty="0"/>
            <a:t>live</a:t>
          </a:r>
          <a:r>
            <a:rPr lang="en-US" sz="2800" dirty="0"/>
            <a:t> in DuPage County</a:t>
          </a:r>
        </a:p>
      </dgm:t>
    </dgm:pt>
    <dgm:pt modelId="{F0C97391-7671-C441-B8B1-26A366CD3960}" type="parTrans" cxnId="{563E2378-BC75-5B4E-9BE6-0F4944CA10EF}">
      <dgm:prSet/>
      <dgm:spPr/>
      <dgm:t>
        <a:bodyPr/>
        <a:lstStyle/>
        <a:p>
          <a:endParaRPr lang="en-US"/>
        </a:p>
      </dgm:t>
    </dgm:pt>
    <dgm:pt modelId="{B24A5064-55FF-D14B-92F3-AD9B54DF8F03}" type="sibTrans" cxnId="{563E2378-BC75-5B4E-9BE6-0F4944CA10EF}">
      <dgm:prSet/>
      <dgm:spPr/>
      <dgm:t>
        <a:bodyPr/>
        <a:lstStyle/>
        <a:p>
          <a:endParaRPr lang="en-US"/>
        </a:p>
      </dgm:t>
    </dgm:pt>
    <dgm:pt modelId="{7B89167A-661F-2741-BE7C-D812768A6524}">
      <dgm:prSet custT="1"/>
      <dgm:spPr>
        <a:solidFill>
          <a:srgbClr val="008D7E"/>
        </a:solidFill>
      </dgm:spPr>
      <dgm:t>
        <a:bodyPr/>
        <a:lstStyle/>
        <a:p>
          <a:pPr rtl="0"/>
          <a:r>
            <a:rPr lang="en-US" sz="2800" b="0" dirty="0"/>
            <a:t>Can receive SNAP for 3 out </a:t>
          </a:r>
          <a:r>
            <a:rPr lang="en-US" sz="2800" b="0" dirty="0" smtClean="0"/>
            <a:t>of 36 </a:t>
          </a:r>
          <a:r>
            <a:rPr lang="en-US" sz="2800" b="0" dirty="0"/>
            <a:t>months  unless exempt or meet a work requirement</a:t>
          </a:r>
        </a:p>
      </dgm:t>
    </dgm:pt>
    <dgm:pt modelId="{117FBB03-A449-CB4B-9090-D1EC0CD89735}" type="parTrans" cxnId="{2D10BAF1-5E17-144A-A640-C079FBD5F999}">
      <dgm:prSet/>
      <dgm:spPr/>
      <dgm:t>
        <a:bodyPr/>
        <a:lstStyle/>
        <a:p>
          <a:endParaRPr lang="en-US"/>
        </a:p>
      </dgm:t>
    </dgm:pt>
    <dgm:pt modelId="{09D9BFE0-6C98-C94C-9899-79AB07B3185B}" type="sibTrans" cxnId="{2D10BAF1-5E17-144A-A640-C079FBD5F999}">
      <dgm:prSet/>
      <dgm:spPr/>
      <dgm:t>
        <a:bodyPr/>
        <a:lstStyle/>
        <a:p>
          <a:endParaRPr lang="en-US"/>
        </a:p>
      </dgm:t>
    </dgm:pt>
    <dgm:pt modelId="{32332D15-38CC-40A6-9574-03FF5DDED2AA}">
      <dgm:prSet custT="1"/>
      <dgm:spPr>
        <a:solidFill>
          <a:srgbClr val="01416D"/>
        </a:solidFill>
      </dgm:spPr>
      <dgm:t>
        <a:bodyPr/>
        <a:lstStyle/>
        <a:p>
          <a:pPr rtl="0"/>
          <a:r>
            <a:rPr lang="en-US" sz="2800" b="0" dirty="0"/>
            <a:t>Beginning January 1, 2018 through December 31, 2020 </a:t>
          </a:r>
          <a:endParaRPr lang="en-US" sz="2800" dirty="0"/>
        </a:p>
      </dgm:t>
    </dgm:pt>
    <dgm:pt modelId="{5505572D-91D4-41E1-96CE-FEB6BA8B1F2A}" type="parTrans" cxnId="{96A22343-62C2-489F-89EB-782782699912}">
      <dgm:prSet/>
      <dgm:spPr/>
      <dgm:t>
        <a:bodyPr/>
        <a:lstStyle/>
        <a:p>
          <a:endParaRPr lang="en-US"/>
        </a:p>
      </dgm:t>
    </dgm:pt>
    <dgm:pt modelId="{1129CB7A-D8D6-4078-81BF-29812ACEC7C1}" type="sibTrans" cxnId="{96A22343-62C2-489F-89EB-782782699912}">
      <dgm:prSet/>
      <dgm:spPr/>
      <dgm:t>
        <a:bodyPr/>
        <a:lstStyle/>
        <a:p>
          <a:endParaRPr lang="en-US"/>
        </a:p>
      </dgm:t>
    </dgm:pt>
    <dgm:pt modelId="{D577EEFC-050A-493D-8E00-3791A326FD69}" type="pres">
      <dgm:prSet presAssocID="{DD031B93-01DC-C64F-8E80-AC330344BC04}" presName="Name0" presStyleCnt="0">
        <dgm:presLayoutVars>
          <dgm:chMax val="7"/>
          <dgm:chPref val="7"/>
          <dgm:dir/>
        </dgm:presLayoutVars>
      </dgm:prSet>
      <dgm:spPr/>
      <dgm:t>
        <a:bodyPr/>
        <a:lstStyle/>
        <a:p>
          <a:endParaRPr lang="en-US"/>
        </a:p>
      </dgm:t>
    </dgm:pt>
    <dgm:pt modelId="{50902FB5-8FF8-476B-9CEF-156E2CAE231F}" type="pres">
      <dgm:prSet presAssocID="{DD031B93-01DC-C64F-8E80-AC330344BC04}" presName="Name1" presStyleCnt="0"/>
      <dgm:spPr/>
    </dgm:pt>
    <dgm:pt modelId="{C439C0C5-3455-4CE4-A796-E0339E03A765}" type="pres">
      <dgm:prSet presAssocID="{DD031B93-01DC-C64F-8E80-AC330344BC04}" presName="cycle" presStyleCnt="0"/>
      <dgm:spPr/>
    </dgm:pt>
    <dgm:pt modelId="{9F369A9B-EF18-471A-B92F-B861EB0E7EF6}" type="pres">
      <dgm:prSet presAssocID="{DD031B93-01DC-C64F-8E80-AC330344BC04}" presName="srcNode" presStyleLbl="node1" presStyleIdx="0" presStyleCnt="4"/>
      <dgm:spPr/>
    </dgm:pt>
    <dgm:pt modelId="{40172C24-FC3C-4499-9540-68D2D8D454E8}" type="pres">
      <dgm:prSet presAssocID="{DD031B93-01DC-C64F-8E80-AC330344BC04}" presName="conn" presStyleLbl="parChTrans1D2" presStyleIdx="0" presStyleCnt="1"/>
      <dgm:spPr/>
      <dgm:t>
        <a:bodyPr/>
        <a:lstStyle/>
        <a:p>
          <a:endParaRPr lang="en-US"/>
        </a:p>
      </dgm:t>
    </dgm:pt>
    <dgm:pt modelId="{993B6E49-5FD5-446F-9A7D-26D0DB0A7056}" type="pres">
      <dgm:prSet presAssocID="{DD031B93-01DC-C64F-8E80-AC330344BC04}" presName="extraNode" presStyleLbl="node1" presStyleIdx="0" presStyleCnt="4"/>
      <dgm:spPr/>
    </dgm:pt>
    <dgm:pt modelId="{31FE4D19-6A74-4085-B505-DBA85338107B}" type="pres">
      <dgm:prSet presAssocID="{DD031B93-01DC-C64F-8E80-AC330344BC04}" presName="dstNode" presStyleLbl="node1" presStyleIdx="0" presStyleCnt="4"/>
      <dgm:spPr/>
    </dgm:pt>
    <dgm:pt modelId="{7D19CF1E-6F4A-4D27-9E4C-3ED541C76576}" type="pres">
      <dgm:prSet presAssocID="{32332D15-38CC-40A6-9574-03FF5DDED2AA}" presName="text_1" presStyleLbl="node1" presStyleIdx="0" presStyleCnt="4" custScaleY="110138">
        <dgm:presLayoutVars>
          <dgm:bulletEnabled val="1"/>
        </dgm:presLayoutVars>
      </dgm:prSet>
      <dgm:spPr/>
      <dgm:t>
        <a:bodyPr/>
        <a:lstStyle/>
        <a:p>
          <a:endParaRPr lang="en-US"/>
        </a:p>
      </dgm:t>
    </dgm:pt>
    <dgm:pt modelId="{B5568B7B-7F6F-482C-8718-6DFDE4E53DDD}" type="pres">
      <dgm:prSet presAssocID="{32332D15-38CC-40A6-9574-03FF5DDED2AA}" presName="accent_1" presStyleCnt="0"/>
      <dgm:spPr/>
    </dgm:pt>
    <dgm:pt modelId="{0DC7A59D-2A9D-481D-9262-1FDB5B420495}" type="pres">
      <dgm:prSet presAssocID="{32332D15-38CC-40A6-9574-03FF5DDED2AA}" presName="accentRepeatNode" presStyleLbl="solidFgAcc1" presStyleIdx="0" presStyleCnt="4"/>
      <dgm:spPr/>
    </dgm:pt>
    <dgm:pt modelId="{DCCCFAF0-8430-45EF-B7F4-3BA61077AEFC}" type="pres">
      <dgm:prSet presAssocID="{80E9345D-6280-9444-BF83-CC5AEE78CF02}" presName="text_2" presStyleLbl="node1" presStyleIdx="1" presStyleCnt="4">
        <dgm:presLayoutVars>
          <dgm:bulletEnabled val="1"/>
        </dgm:presLayoutVars>
      </dgm:prSet>
      <dgm:spPr/>
      <dgm:t>
        <a:bodyPr/>
        <a:lstStyle/>
        <a:p>
          <a:endParaRPr lang="en-US"/>
        </a:p>
      </dgm:t>
    </dgm:pt>
    <dgm:pt modelId="{26D35B4A-585B-46DC-B6BC-7E07BBDD9139}" type="pres">
      <dgm:prSet presAssocID="{80E9345D-6280-9444-BF83-CC5AEE78CF02}" presName="accent_2" presStyleCnt="0"/>
      <dgm:spPr/>
    </dgm:pt>
    <dgm:pt modelId="{9C627802-C958-4055-ADFF-4B4706B0B41B}" type="pres">
      <dgm:prSet presAssocID="{80E9345D-6280-9444-BF83-CC5AEE78CF02}" presName="accentRepeatNode" presStyleLbl="solidFgAcc1" presStyleIdx="1" presStyleCnt="4"/>
      <dgm:spPr/>
    </dgm:pt>
    <dgm:pt modelId="{A6ECAA3D-3A58-41F0-8AF9-BC97C6B961A0}" type="pres">
      <dgm:prSet presAssocID="{A75F8775-7110-204B-A815-0AC69C8BD73E}" presName="text_3" presStyleLbl="node1" presStyleIdx="2" presStyleCnt="4">
        <dgm:presLayoutVars>
          <dgm:bulletEnabled val="1"/>
        </dgm:presLayoutVars>
      </dgm:prSet>
      <dgm:spPr/>
      <dgm:t>
        <a:bodyPr/>
        <a:lstStyle/>
        <a:p>
          <a:endParaRPr lang="en-US"/>
        </a:p>
      </dgm:t>
    </dgm:pt>
    <dgm:pt modelId="{D8A0019A-3A9D-4043-B6AC-DA942B403A2F}" type="pres">
      <dgm:prSet presAssocID="{A75F8775-7110-204B-A815-0AC69C8BD73E}" presName="accent_3" presStyleCnt="0"/>
      <dgm:spPr/>
    </dgm:pt>
    <dgm:pt modelId="{A9BB64AA-8F4C-4E11-8EFD-3C61D20FF80F}" type="pres">
      <dgm:prSet presAssocID="{A75F8775-7110-204B-A815-0AC69C8BD73E}" presName="accentRepeatNode" presStyleLbl="solidFgAcc1" presStyleIdx="2" presStyleCnt="4"/>
      <dgm:spPr/>
    </dgm:pt>
    <dgm:pt modelId="{DA85B205-CB51-4984-B719-EEAD9FC05983}" type="pres">
      <dgm:prSet presAssocID="{7B89167A-661F-2741-BE7C-D812768A6524}" presName="text_4" presStyleLbl="node1" presStyleIdx="3" presStyleCnt="4">
        <dgm:presLayoutVars>
          <dgm:bulletEnabled val="1"/>
        </dgm:presLayoutVars>
      </dgm:prSet>
      <dgm:spPr/>
      <dgm:t>
        <a:bodyPr/>
        <a:lstStyle/>
        <a:p>
          <a:endParaRPr lang="en-US"/>
        </a:p>
      </dgm:t>
    </dgm:pt>
    <dgm:pt modelId="{FE6CC259-AF5D-4CCD-9580-C0F73C0BFD67}" type="pres">
      <dgm:prSet presAssocID="{7B89167A-661F-2741-BE7C-D812768A6524}" presName="accent_4" presStyleCnt="0"/>
      <dgm:spPr/>
    </dgm:pt>
    <dgm:pt modelId="{DA719D3F-FB72-4F7F-8C4D-EFA70F40F78D}" type="pres">
      <dgm:prSet presAssocID="{7B89167A-661F-2741-BE7C-D812768A6524}" presName="accentRepeatNode" presStyleLbl="solidFgAcc1" presStyleIdx="3" presStyleCnt="4"/>
      <dgm:spPr/>
    </dgm:pt>
  </dgm:ptLst>
  <dgm:cxnLst>
    <dgm:cxn modelId="{3094FB24-F99B-4F2A-A276-57459F06AD01}" type="presOf" srcId="{1129CB7A-D8D6-4078-81BF-29812ACEC7C1}" destId="{40172C24-FC3C-4499-9540-68D2D8D454E8}" srcOrd="0" destOrd="0" presId="urn:microsoft.com/office/officeart/2008/layout/VerticalCurvedList"/>
    <dgm:cxn modelId="{D1883AD5-5494-4245-B476-FB551E6B5212}" type="presOf" srcId="{80E9345D-6280-9444-BF83-CC5AEE78CF02}" destId="{DCCCFAF0-8430-45EF-B7F4-3BA61077AEFC}" srcOrd="0" destOrd="0" presId="urn:microsoft.com/office/officeart/2008/layout/VerticalCurvedList"/>
    <dgm:cxn modelId="{2D10BAF1-5E17-144A-A640-C079FBD5F999}" srcId="{DD031B93-01DC-C64F-8E80-AC330344BC04}" destId="{7B89167A-661F-2741-BE7C-D812768A6524}" srcOrd="3" destOrd="0" parTransId="{117FBB03-A449-CB4B-9090-D1EC0CD89735}" sibTransId="{09D9BFE0-6C98-C94C-9899-79AB07B3185B}"/>
    <dgm:cxn modelId="{96A22343-62C2-489F-89EB-782782699912}" srcId="{DD031B93-01DC-C64F-8E80-AC330344BC04}" destId="{32332D15-38CC-40A6-9574-03FF5DDED2AA}" srcOrd="0" destOrd="0" parTransId="{5505572D-91D4-41E1-96CE-FEB6BA8B1F2A}" sibTransId="{1129CB7A-D8D6-4078-81BF-29812ACEC7C1}"/>
    <dgm:cxn modelId="{55BAC726-7064-488B-BE6B-ED344F0BA040}" type="presOf" srcId="{7B89167A-661F-2741-BE7C-D812768A6524}" destId="{DA85B205-CB51-4984-B719-EEAD9FC05983}" srcOrd="0" destOrd="0" presId="urn:microsoft.com/office/officeart/2008/layout/VerticalCurvedList"/>
    <dgm:cxn modelId="{565B11AE-DFA5-48A6-A452-53752C76668B}" type="presOf" srcId="{DD031B93-01DC-C64F-8E80-AC330344BC04}" destId="{D577EEFC-050A-493D-8E00-3791A326FD69}" srcOrd="0" destOrd="0" presId="urn:microsoft.com/office/officeart/2008/layout/VerticalCurvedList"/>
    <dgm:cxn modelId="{CE83B8C1-353F-4B51-A81B-0F203BF280F5}" type="presOf" srcId="{A75F8775-7110-204B-A815-0AC69C8BD73E}" destId="{A6ECAA3D-3A58-41F0-8AF9-BC97C6B961A0}" srcOrd="0" destOrd="0" presId="urn:microsoft.com/office/officeart/2008/layout/VerticalCurvedList"/>
    <dgm:cxn modelId="{D4EC7A82-0E88-FF45-ADEC-AB824E6B6425}" srcId="{DD031B93-01DC-C64F-8E80-AC330344BC04}" destId="{80E9345D-6280-9444-BF83-CC5AEE78CF02}" srcOrd="1" destOrd="0" parTransId="{EE93A3E8-4891-C748-BDD4-874F1C0AF21E}" sibTransId="{FEA02EC6-1239-2945-A99B-83515170B078}"/>
    <dgm:cxn modelId="{563E2378-BC75-5B4E-9BE6-0F4944CA10EF}" srcId="{DD031B93-01DC-C64F-8E80-AC330344BC04}" destId="{A75F8775-7110-204B-A815-0AC69C8BD73E}" srcOrd="2" destOrd="0" parTransId="{F0C97391-7671-C441-B8B1-26A366CD3960}" sibTransId="{B24A5064-55FF-D14B-92F3-AD9B54DF8F03}"/>
    <dgm:cxn modelId="{52F10833-49EC-4295-AE25-730F25556CE9}" type="presOf" srcId="{32332D15-38CC-40A6-9574-03FF5DDED2AA}" destId="{7D19CF1E-6F4A-4D27-9E4C-3ED541C76576}" srcOrd="0" destOrd="0" presId="urn:microsoft.com/office/officeart/2008/layout/VerticalCurvedList"/>
    <dgm:cxn modelId="{459E320E-F824-4FB2-99F5-9A8A598BEA55}" type="presParOf" srcId="{D577EEFC-050A-493D-8E00-3791A326FD69}" destId="{50902FB5-8FF8-476B-9CEF-156E2CAE231F}" srcOrd="0" destOrd="0" presId="urn:microsoft.com/office/officeart/2008/layout/VerticalCurvedList"/>
    <dgm:cxn modelId="{2D56AE12-B543-46EF-B17B-A719C3F3BA9C}" type="presParOf" srcId="{50902FB5-8FF8-476B-9CEF-156E2CAE231F}" destId="{C439C0C5-3455-4CE4-A796-E0339E03A765}" srcOrd="0" destOrd="0" presId="urn:microsoft.com/office/officeart/2008/layout/VerticalCurvedList"/>
    <dgm:cxn modelId="{2A163F5E-D3CE-467C-B53E-9A8EC9A1B246}" type="presParOf" srcId="{C439C0C5-3455-4CE4-A796-E0339E03A765}" destId="{9F369A9B-EF18-471A-B92F-B861EB0E7EF6}" srcOrd="0" destOrd="0" presId="urn:microsoft.com/office/officeart/2008/layout/VerticalCurvedList"/>
    <dgm:cxn modelId="{7A0A9DDE-1EB9-47E3-94D3-0B88E3AA70A3}" type="presParOf" srcId="{C439C0C5-3455-4CE4-A796-E0339E03A765}" destId="{40172C24-FC3C-4499-9540-68D2D8D454E8}" srcOrd="1" destOrd="0" presId="urn:microsoft.com/office/officeart/2008/layout/VerticalCurvedList"/>
    <dgm:cxn modelId="{A818F6DD-B12F-41DF-8A99-EA584E993BB2}" type="presParOf" srcId="{C439C0C5-3455-4CE4-A796-E0339E03A765}" destId="{993B6E49-5FD5-446F-9A7D-26D0DB0A7056}" srcOrd="2" destOrd="0" presId="urn:microsoft.com/office/officeart/2008/layout/VerticalCurvedList"/>
    <dgm:cxn modelId="{DFA71B47-A02D-4AAD-B3DA-CF653246574B}" type="presParOf" srcId="{C439C0C5-3455-4CE4-A796-E0339E03A765}" destId="{31FE4D19-6A74-4085-B505-DBA85338107B}" srcOrd="3" destOrd="0" presId="urn:microsoft.com/office/officeart/2008/layout/VerticalCurvedList"/>
    <dgm:cxn modelId="{ADFB2B9C-BFD7-4CA8-ABDE-3F9314CA8559}" type="presParOf" srcId="{50902FB5-8FF8-476B-9CEF-156E2CAE231F}" destId="{7D19CF1E-6F4A-4D27-9E4C-3ED541C76576}" srcOrd="1" destOrd="0" presId="urn:microsoft.com/office/officeart/2008/layout/VerticalCurvedList"/>
    <dgm:cxn modelId="{8257FAD0-4EC7-4D4C-A047-5F7DBBEAD02A}" type="presParOf" srcId="{50902FB5-8FF8-476B-9CEF-156E2CAE231F}" destId="{B5568B7B-7F6F-482C-8718-6DFDE4E53DDD}" srcOrd="2" destOrd="0" presId="urn:microsoft.com/office/officeart/2008/layout/VerticalCurvedList"/>
    <dgm:cxn modelId="{AA6EF810-8903-4F08-B3CA-D84195D7439B}" type="presParOf" srcId="{B5568B7B-7F6F-482C-8718-6DFDE4E53DDD}" destId="{0DC7A59D-2A9D-481D-9262-1FDB5B420495}" srcOrd="0" destOrd="0" presId="urn:microsoft.com/office/officeart/2008/layout/VerticalCurvedList"/>
    <dgm:cxn modelId="{60C7A2A2-2D6D-4311-AE1B-60B1CA8F7CBF}" type="presParOf" srcId="{50902FB5-8FF8-476B-9CEF-156E2CAE231F}" destId="{DCCCFAF0-8430-45EF-B7F4-3BA61077AEFC}" srcOrd="3" destOrd="0" presId="urn:microsoft.com/office/officeart/2008/layout/VerticalCurvedList"/>
    <dgm:cxn modelId="{1AAD3185-8361-4F76-82B2-D12E53117AD3}" type="presParOf" srcId="{50902FB5-8FF8-476B-9CEF-156E2CAE231F}" destId="{26D35B4A-585B-46DC-B6BC-7E07BBDD9139}" srcOrd="4" destOrd="0" presId="urn:microsoft.com/office/officeart/2008/layout/VerticalCurvedList"/>
    <dgm:cxn modelId="{0CEE18ED-E411-463D-8D83-E2266E116C7D}" type="presParOf" srcId="{26D35B4A-585B-46DC-B6BC-7E07BBDD9139}" destId="{9C627802-C958-4055-ADFF-4B4706B0B41B}" srcOrd="0" destOrd="0" presId="urn:microsoft.com/office/officeart/2008/layout/VerticalCurvedList"/>
    <dgm:cxn modelId="{5BDEE337-DADE-46A6-80AC-D3BDAC039E3B}" type="presParOf" srcId="{50902FB5-8FF8-476B-9CEF-156E2CAE231F}" destId="{A6ECAA3D-3A58-41F0-8AF9-BC97C6B961A0}" srcOrd="5" destOrd="0" presId="urn:microsoft.com/office/officeart/2008/layout/VerticalCurvedList"/>
    <dgm:cxn modelId="{F18B22BC-10B7-41C8-8F45-376295F71F91}" type="presParOf" srcId="{50902FB5-8FF8-476B-9CEF-156E2CAE231F}" destId="{D8A0019A-3A9D-4043-B6AC-DA942B403A2F}" srcOrd="6" destOrd="0" presId="urn:microsoft.com/office/officeart/2008/layout/VerticalCurvedList"/>
    <dgm:cxn modelId="{0CD42A9E-0EAF-459B-BFE8-7EE59DBA135B}" type="presParOf" srcId="{D8A0019A-3A9D-4043-B6AC-DA942B403A2F}" destId="{A9BB64AA-8F4C-4E11-8EFD-3C61D20FF80F}" srcOrd="0" destOrd="0" presId="urn:microsoft.com/office/officeart/2008/layout/VerticalCurvedList"/>
    <dgm:cxn modelId="{63E2B2B4-7A35-4B28-BECE-57712BC14FE6}" type="presParOf" srcId="{50902FB5-8FF8-476B-9CEF-156E2CAE231F}" destId="{DA85B205-CB51-4984-B719-EEAD9FC05983}" srcOrd="7" destOrd="0" presId="urn:microsoft.com/office/officeart/2008/layout/VerticalCurvedList"/>
    <dgm:cxn modelId="{9DFF271B-E1CF-4EE0-9E47-C1019744922A}" type="presParOf" srcId="{50902FB5-8FF8-476B-9CEF-156E2CAE231F}" destId="{FE6CC259-AF5D-4CCD-9580-C0F73C0BFD67}" srcOrd="8" destOrd="0" presId="urn:microsoft.com/office/officeart/2008/layout/VerticalCurvedList"/>
    <dgm:cxn modelId="{84DE7F70-13E2-4078-8AE9-7EE86BE84AD2}" type="presParOf" srcId="{FE6CC259-AF5D-4CCD-9580-C0F73C0BFD67}" destId="{DA719D3F-FB72-4F7F-8C4D-EFA70F40F78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2A79CB-B469-9941-B521-44DC564FFE68}"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8793D622-CB11-C947-88DF-2FE62E3522EB}">
      <dgm:prSet/>
      <dgm:spPr/>
      <dgm:t>
        <a:bodyPr/>
        <a:lstStyle/>
        <a:p>
          <a:pPr rtl="0"/>
          <a:r>
            <a:rPr lang="en-US" dirty="0"/>
            <a:t>IDHS currently reviewing cases to ensure information accurate and clients informed of requirements</a:t>
          </a:r>
        </a:p>
      </dgm:t>
    </dgm:pt>
    <dgm:pt modelId="{966488DC-A497-5E44-9D23-B36A312994B3}" type="parTrans" cxnId="{ACAA6365-CCF3-3541-8C34-AD1A4867BB06}">
      <dgm:prSet/>
      <dgm:spPr/>
      <dgm:t>
        <a:bodyPr/>
        <a:lstStyle/>
        <a:p>
          <a:endParaRPr lang="en-US"/>
        </a:p>
      </dgm:t>
    </dgm:pt>
    <dgm:pt modelId="{64B7A2FF-659B-9344-8977-CFDB05701E30}" type="sibTrans" cxnId="{ACAA6365-CCF3-3541-8C34-AD1A4867BB06}">
      <dgm:prSet/>
      <dgm:spPr/>
      <dgm:t>
        <a:bodyPr/>
        <a:lstStyle/>
        <a:p>
          <a:endParaRPr lang="en-US"/>
        </a:p>
      </dgm:t>
    </dgm:pt>
    <dgm:pt modelId="{BB2EFD6E-8F3C-CA42-B14C-EAAC094DB27B}">
      <dgm:prSet/>
      <dgm:spPr/>
      <dgm:t>
        <a:bodyPr/>
        <a:lstStyle/>
        <a:p>
          <a:pPr rtl="0"/>
          <a:r>
            <a:rPr lang="en-US" dirty="0"/>
            <a:t>Letters sent to persons currently SNAP enrolled informing of the new requirement beginning 2018</a:t>
          </a:r>
        </a:p>
      </dgm:t>
    </dgm:pt>
    <dgm:pt modelId="{7047DC3C-A765-8548-8E3D-8C038D9DEB06}" type="parTrans" cxnId="{A12BF1BB-DD82-0B42-BC92-9FEDECB9C440}">
      <dgm:prSet/>
      <dgm:spPr/>
      <dgm:t>
        <a:bodyPr/>
        <a:lstStyle/>
        <a:p>
          <a:endParaRPr lang="en-US"/>
        </a:p>
      </dgm:t>
    </dgm:pt>
    <dgm:pt modelId="{8BEB880E-A215-9A4B-BD87-9FB37E1ED9C9}" type="sibTrans" cxnId="{A12BF1BB-DD82-0B42-BC92-9FEDECB9C440}">
      <dgm:prSet/>
      <dgm:spPr/>
      <dgm:t>
        <a:bodyPr/>
        <a:lstStyle/>
        <a:p>
          <a:endParaRPr lang="en-US"/>
        </a:p>
      </dgm:t>
    </dgm:pt>
    <dgm:pt modelId="{4F19AE06-B4A9-B849-84E7-FEBF372F6563}">
      <dgm:prSet/>
      <dgm:spPr/>
      <dgm:t>
        <a:bodyPr/>
        <a:lstStyle/>
        <a:p>
          <a:pPr rtl="0"/>
          <a:r>
            <a:rPr lang="en-US" dirty="0"/>
            <a:t>Persons newly applying are being told of the requirement and provided a fact sheet</a:t>
          </a:r>
        </a:p>
      </dgm:t>
    </dgm:pt>
    <dgm:pt modelId="{A96FE961-35B8-8243-9DD5-398670FFBF08}" type="parTrans" cxnId="{A3D4B6B8-ADA3-444F-B934-8E5D45ABD83D}">
      <dgm:prSet/>
      <dgm:spPr/>
      <dgm:t>
        <a:bodyPr/>
        <a:lstStyle/>
        <a:p>
          <a:endParaRPr lang="en-US"/>
        </a:p>
      </dgm:t>
    </dgm:pt>
    <dgm:pt modelId="{A81AB7F8-C8B8-1A4A-AC2B-2074E30F8EA4}" type="sibTrans" cxnId="{A3D4B6B8-ADA3-444F-B934-8E5D45ABD83D}">
      <dgm:prSet/>
      <dgm:spPr/>
      <dgm:t>
        <a:bodyPr/>
        <a:lstStyle/>
        <a:p>
          <a:endParaRPr lang="en-US"/>
        </a:p>
      </dgm:t>
    </dgm:pt>
    <dgm:pt modelId="{96787BDC-CA36-4B95-8702-01BE84BFBC55}">
      <dgm:prSet/>
      <dgm:spPr/>
      <dgm:t>
        <a:bodyPr/>
        <a:lstStyle/>
        <a:p>
          <a:pPr rtl="0"/>
          <a:r>
            <a:rPr lang="en-US" dirty="0"/>
            <a:t>Children 60 days prior to 18</a:t>
          </a:r>
          <a:r>
            <a:rPr lang="en-US" baseline="30000" dirty="0"/>
            <a:t>th</a:t>
          </a:r>
          <a:r>
            <a:rPr lang="en-US" dirty="0"/>
            <a:t> birthday are told of requirement</a:t>
          </a:r>
        </a:p>
      </dgm:t>
    </dgm:pt>
    <dgm:pt modelId="{141A8EF2-F386-4428-A0A8-E35DE180DB6D}" type="parTrans" cxnId="{C6FE7456-0786-4BCB-BDD6-7B40B4169BFA}">
      <dgm:prSet/>
      <dgm:spPr/>
      <dgm:t>
        <a:bodyPr/>
        <a:lstStyle/>
        <a:p>
          <a:endParaRPr lang="en-US"/>
        </a:p>
      </dgm:t>
    </dgm:pt>
    <dgm:pt modelId="{A3691898-3289-4F4B-B7A6-698C506CA9DC}" type="sibTrans" cxnId="{C6FE7456-0786-4BCB-BDD6-7B40B4169BFA}">
      <dgm:prSet/>
      <dgm:spPr/>
      <dgm:t>
        <a:bodyPr/>
        <a:lstStyle/>
        <a:p>
          <a:endParaRPr lang="en-US"/>
        </a:p>
      </dgm:t>
    </dgm:pt>
    <dgm:pt modelId="{ABB65A37-FB1E-415C-87AA-1C575B2EBE4F}" type="pres">
      <dgm:prSet presAssocID="{EC2A79CB-B469-9941-B521-44DC564FFE68}" presName="linearFlow" presStyleCnt="0">
        <dgm:presLayoutVars>
          <dgm:dir/>
          <dgm:resizeHandles val="exact"/>
        </dgm:presLayoutVars>
      </dgm:prSet>
      <dgm:spPr/>
      <dgm:t>
        <a:bodyPr/>
        <a:lstStyle/>
        <a:p>
          <a:endParaRPr lang="en-US"/>
        </a:p>
      </dgm:t>
    </dgm:pt>
    <dgm:pt modelId="{AB419671-5E3E-4913-9DEA-873A14B72D14}" type="pres">
      <dgm:prSet presAssocID="{8793D622-CB11-C947-88DF-2FE62E3522EB}" presName="composite" presStyleCnt="0"/>
      <dgm:spPr/>
    </dgm:pt>
    <dgm:pt modelId="{B1E00EE3-19F5-4416-B8FE-EEC99B2FCCFA}" type="pres">
      <dgm:prSet presAssocID="{8793D622-CB11-C947-88DF-2FE62E3522EB}"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14077B20-0095-4F6D-BADA-51EBC0747E66}" type="pres">
      <dgm:prSet presAssocID="{8793D622-CB11-C947-88DF-2FE62E3522EB}" presName="txShp" presStyleLbl="node1" presStyleIdx="0" presStyleCnt="4">
        <dgm:presLayoutVars>
          <dgm:bulletEnabled val="1"/>
        </dgm:presLayoutVars>
      </dgm:prSet>
      <dgm:spPr/>
      <dgm:t>
        <a:bodyPr/>
        <a:lstStyle/>
        <a:p>
          <a:endParaRPr lang="en-US"/>
        </a:p>
      </dgm:t>
    </dgm:pt>
    <dgm:pt modelId="{C8110B0D-7061-4309-8ED3-08AA88EA5F43}" type="pres">
      <dgm:prSet presAssocID="{64B7A2FF-659B-9344-8977-CFDB05701E30}" presName="spacing" presStyleCnt="0"/>
      <dgm:spPr/>
    </dgm:pt>
    <dgm:pt modelId="{23466B1D-F66E-4F3D-92C2-C0F072DA76C8}" type="pres">
      <dgm:prSet presAssocID="{BB2EFD6E-8F3C-CA42-B14C-EAAC094DB27B}" presName="composite" presStyleCnt="0"/>
      <dgm:spPr/>
    </dgm:pt>
    <dgm:pt modelId="{9260EE90-9F28-4C0E-9A11-AB6CEAD6B3EC}" type="pres">
      <dgm:prSet presAssocID="{BB2EFD6E-8F3C-CA42-B14C-EAAC094DB27B}"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pt>
    <dgm:pt modelId="{D19E3F4F-F183-4D24-A549-EDE624F800D4}" type="pres">
      <dgm:prSet presAssocID="{BB2EFD6E-8F3C-CA42-B14C-EAAC094DB27B}" presName="txShp" presStyleLbl="node1" presStyleIdx="1" presStyleCnt="4">
        <dgm:presLayoutVars>
          <dgm:bulletEnabled val="1"/>
        </dgm:presLayoutVars>
      </dgm:prSet>
      <dgm:spPr/>
      <dgm:t>
        <a:bodyPr/>
        <a:lstStyle/>
        <a:p>
          <a:endParaRPr lang="en-US"/>
        </a:p>
      </dgm:t>
    </dgm:pt>
    <dgm:pt modelId="{61B744F8-D7C5-44AE-AB73-009CE697CBA2}" type="pres">
      <dgm:prSet presAssocID="{8BEB880E-A215-9A4B-BD87-9FB37E1ED9C9}" presName="spacing" presStyleCnt="0"/>
      <dgm:spPr/>
    </dgm:pt>
    <dgm:pt modelId="{1269A48C-DEF8-4386-B3D3-7934A6FDAA84}" type="pres">
      <dgm:prSet presAssocID="{4F19AE06-B4A9-B849-84E7-FEBF372F6563}" presName="composite" presStyleCnt="0"/>
      <dgm:spPr/>
    </dgm:pt>
    <dgm:pt modelId="{518F58BE-C10C-40AD-99E5-6C449B37406C}" type="pres">
      <dgm:prSet presAssocID="{4F19AE06-B4A9-B849-84E7-FEBF372F6563}"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22484588-FD6E-433B-8648-41B57CD45CA1}" type="pres">
      <dgm:prSet presAssocID="{4F19AE06-B4A9-B849-84E7-FEBF372F6563}" presName="txShp" presStyleLbl="node1" presStyleIdx="2" presStyleCnt="4">
        <dgm:presLayoutVars>
          <dgm:bulletEnabled val="1"/>
        </dgm:presLayoutVars>
      </dgm:prSet>
      <dgm:spPr/>
      <dgm:t>
        <a:bodyPr/>
        <a:lstStyle/>
        <a:p>
          <a:endParaRPr lang="en-US"/>
        </a:p>
      </dgm:t>
    </dgm:pt>
    <dgm:pt modelId="{AF375CDF-D816-40F0-9D72-345507212D58}" type="pres">
      <dgm:prSet presAssocID="{A81AB7F8-C8B8-1A4A-AC2B-2074E30F8EA4}" presName="spacing" presStyleCnt="0"/>
      <dgm:spPr/>
    </dgm:pt>
    <dgm:pt modelId="{724988FA-6EDE-42E1-84AA-F66E977EB9CC}" type="pres">
      <dgm:prSet presAssocID="{96787BDC-CA36-4B95-8702-01BE84BFBC55}" presName="composite" presStyleCnt="0"/>
      <dgm:spPr/>
    </dgm:pt>
    <dgm:pt modelId="{EE51AC94-8EC5-428D-A1C3-138DEEE44875}" type="pres">
      <dgm:prSet presAssocID="{96787BDC-CA36-4B95-8702-01BE84BFBC55}"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101980CD-4744-4806-B093-24BB023286D5}" type="pres">
      <dgm:prSet presAssocID="{96787BDC-CA36-4B95-8702-01BE84BFBC55}" presName="txShp" presStyleLbl="node1" presStyleIdx="3" presStyleCnt="4">
        <dgm:presLayoutVars>
          <dgm:bulletEnabled val="1"/>
        </dgm:presLayoutVars>
      </dgm:prSet>
      <dgm:spPr/>
      <dgm:t>
        <a:bodyPr/>
        <a:lstStyle/>
        <a:p>
          <a:endParaRPr lang="en-US"/>
        </a:p>
      </dgm:t>
    </dgm:pt>
  </dgm:ptLst>
  <dgm:cxnLst>
    <dgm:cxn modelId="{A12BF1BB-DD82-0B42-BC92-9FEDECB9C440}" srcId="{EC2A79CB-B469-9941-B521-44DC564FFE68}" destId="{BB2EFD6E-8F3C-CA42-B14C-EAAC094DB27B}" srcOrd="1" destOrd="0" parTransId="{7047DC3C-A765-8548-8E3D-8C038D9DEB06}" sibTransId="{8BEB880E-A215-9A4B-BD87-9FB37E1ED9C9}"/>
    <dgm:cxn modelId="{A3D4B6B8-ADA3-444F-B934-8E5D45ABD83D}" srcId="{EC2A79CB-B469-9941-B521-44DC564FFE68}" destId="{4F19AE06-B4A9-B849-84E7-FEBF372F6563}" srcOrd="2" destOrd="0" parTransId="{A96FE961-35B8-8243-9DD5-398670FFBF08}" sibTransId="{A81AB7F8-C8B8-1A4A-AC2B-2074E30F8EA4}"/>
    <dgm:cxn modelId="{47A55860-93E7-478B-9C12-25011976A504}" type="presOf" srcId="{EC2A79CB-B469-9941-B521-44DC564FFE68}" destId="{ABB65A37-FB1E-415C-87AA-1C575B2EBE4F}" srcOrd="0" destOrd="0" presId="urn:microsoft.com/office/officeart/2005/8/layout/vList3"/>
    <dgm:cxn modelId="{B92499EE-8047-4BC6-991D-DE941020971B}" type="presOf" srcId="{96787BDC-CA36-4B95-8702-01BE84BFBC55}" destId="{101980CD-4744-4806-B093-24BB023286D5}" srcOrd="0" destOrd="0" presId="urn:microsoft.com/office/officeart/2005/8/layout/vList3"/>
    <dgm:cxn modelId="{328C3382-8951-406A-AEEA-6EA5BF2AA93E}" type="presOf" srcId="{8793D622-CB11-C947-88DF-2FE62E3522EB}" destId="{14077B20-0095-4F6D-BADA-51EBC0747E66}" srcOrd="0" destOrd="0" presId="urn:microsoft.com/office/officeart/2005/8/layout/vList3"/>
    <dgm:cxn modelId="{C6FE7456-0786-4BCB-BDD6-7B40B4169BFA}" srcId="{EC2A79CB-B469-9941-B521-44DC564FFE68}" destId="{96787BDC-CA36-4B95-8702-01BE84BFBC55}" srcOrd="3" destOrd="0" parTransId="{141A8EF2-F386-4428-A0A8-E35DE180DB6D}" sibTransId="{A3691898-3289-4F4B-B7A6-698C506CA9DC}"/>
    <dgm:cxn modelId="{ACAA6365-CCF3-3541-8C34-AD1A4867BB06}" srcId="{EC2A79CB-B469-9941-B521-44DC564FFE68}" destId="{8793D622-CB11-C947-88DF-2FE62E3522EB}" srcOrd="0" destOrd="0" parTransId="{966488DC-A497-5E44-9D23-B36A312994B3}" sibTransId="{64B7A2FF-659B-9344-8977-CFDB05701E30}"/>
    <dgm:cxn modelId="{6CF62675-8CCF-4208-BB1C-B51462B61AE2}" type="presOf" srcId="{BB2EFD6E-8F3C-CA42-B14C-EAAC094DB27B}" destId="{D19E3F4F-F183-4D24-A549-EDE624F800D4}" srcOrd="0" destOrd="0" presId="urn:microsoft.com/office/officeart/2005/8/layout/vList3"/>
    <dgm:cxn modelId="{38D5CAA5-31E1-49E7-A1C2-1A166C80B2A7}" type="presOf" srcId="{4F19AE06-B4A9-B849-84E7-FEBF372F6563}" destId="{22484588-FD6E-433B-8648-41B57CD45CA1}" srcOrd="0" destOrd="0" presId="urn:microsoft.com/office/officeart/2005/8/layout/vList3"/>
    <dgm:cxn modelId="{D3D7F51C-F220-4559-8B99-103B95826C51}" type="presParOf" srcId="{ABB65A37-FB1E-415C-87AA-1C575B2EBE4F}" destId="{AB419671-5E3E-4913-9DEA-873A14B72D14}" srcOrd="0" destOrd="0" presId="urn:microsoft.com/office/officeart/2005/8/layout/vList3"/>
    <dgm:cxn modelId="{A13E2EDD-D878-4427-854E-69EF4BF018B4}" type="presParOf" srcId="{AB419671-5E3E-4913-9DEA-873A14B72D14}" destId="{B1E00EE3-19F5-4416-B8FE-EEC99B2FCCFA}" srcOrd="0" destOrd="0" presId="urn:microsoft.com/office/officeart/2005/8/layout/vList3"/>
    <dgm:cxn modelId="{326D65AD-534D-4460-9E1A-8E354B2CFA56}" type="presParOf" srcId="{AB419671-5E3E-4913-9DEA-873A14B72D14}" destId="{14077B20-0095-4F6D-BADA-51EBC0747E66}" srcOrd="1" destOrd="0" presId="urn:microsoft.com/office/officeart/2005/8/layout/vList3"/>
    <dgm:cxn modelId="{0D30F340-6F77-4500-AF0D-3828759B9AC5}" type="presParOf" srcId="{ABB65A37-FB1E-415C-87AA-1C575B2EBE4F}" destId="{C8110B0D-7061-4309-8ED3-08AA88EA5F43}" srcOrd="1" destOrd="0" presId="urn:microsoft.com/office/officeart/2005/8/layout/vList3"/>
    <dgm:cxn modelId="{02B174CD-063B-40CA-81E9-9D46534BAC16}" type="presParOf" srcId="{ABB65A37-FB1E-415C-87AA-1C575B2EBE4F}" destId="{23466B1D-F66E-4F3D-92C2-C0F072DA76C8}" srcOrd="2" destOrd="0" presId="urn:microsoft.com/office/officeart/2005/8/layout/vList3"/>
    <dgm:cxn modelId="{87EA6839-CEDB-4455-A4A1-D7E03858472E}" type="presParOf" srcId="{23466B1D-F66E-4F3D-92C2-C0F072DA76C8}" destId="{9260EE90-9F28-4C0E-9A11-AB6CEAD6B3EC}" srcOrd="0" destOrd="0" presId="urn:microsoft.com/office/officeart/2005/8/layout/vList3"/>
    <dgm:cxn modelId="{B5911AFB-161D-48DD-A57D-4C68F0CB0598}" type="presParOf" srcId="{23466B1D-F66E-4F3D-92C2-C0F072DA76C8}" destId="{D19E3F4F-F183-4D24-A549-EDE624F800D4}" srcOrd="1" destOrd="0" presId="urn:microsoft.com/office/officeart/2005/8/layout/vList3"/>
    <dgm:cxn modelId="{58FBFDD0-EBBF-45A8-BCDD-E1D315FAF29E}" type="presParOf" srcId="{ABB65A37-FB1E-415C-87AA-1C575B2EBE4F}" destId="{61B744F8-D7C5-44AE-AB73-009CE697CBA2}" srcOrd="3" destOrd="0" presId="urn:microsoft.com/office/officeart/2005/8/layout/vList3"/>
    <dgm:cxn modelId="{E4D2C3CA-2818-4F8E-97A4-1287A3152D5E}" type="presParOf" srcId="{ABB65A37-FB1E-415C-87AA-1C575B2EBE4F}" destId="{1269A48C-DEF8-4386-B3D3-7934A6FDAA84}" srcOrd="4" destOrd="0" presId="urn:microsoft.com/office/officeart/2005/8/layout/vList3"/>
    <dgm:cxn modelId="{8620DEE7-4421-4359-AF40-1660B6B77887}" type="presParOf" srcId="{1269A48C-DEF8-4386-B3D3-7934A6FDAA84}" destId="{518F58BE-C10C-40AD-99E5-6C449B37406C}" srcOrd="0" destOrd="0" presId="urn:microsoft.com/office/officeart/2005/8/layout/vList3"/>
    <dgm:cxn modelId="{E1885C08-C4D9-4695-8259-30A2583D142D}" type="presParOf" srcId="{1269A48C-DEF8-4386-B3D3-7934A6FDAA84}" destId="{22484588-FD6E-433B-8648-41B57CD45CA1}" srcOrd="1" destOrd="0" presId="urn:microsoft.com/office/officeart/2005/8/layout/vList3"/>
    <dgm:cxn modelId="{AABF7BEC-9D94-414C-8797-243E5AB3E50E}" type="presParOf" srcId="{ABB65A37-FB1E-415C-87AA-1C575B2EBE4F}" destId="{AF375CDF-D816-40F0-9D72-345507212D58}" srcOrd="5" destOrd="0" presId="urn:microsoft.com/office/officeart/2005/8/layout/vList3"/>
    <dgm:cxn modelId="{F83EC1AD-5BD4-433A-BEE1-D9BF7A638D5F}" type="presParOf" srcId="{ABB65A37-FB1E-415C-87AA-1C575B2EBE4F}" destId="{724988FA-6EDE-42E1-84AA-F66E977EB9CC}" srcOrd="6" destOrd="0" presId="urn:microsoft.com/office/officeart/2005/8/layout/vList3"/>
    <dgm:cxn modelId="{C0354E2D-4DFB-42E6-9977-7D4C035BA9A1}" type="presParOf" srcId="{724988FA-6EDE-42E1-84AA-F66E977EB9CC}" destId="{EE51AC94-8EC5-428D-A1C3-138DEEE44875}" srcOrd="0" destOrd="0" presId="urn:microsoft.com/office/officeart/2005/8/layout/vList3"/>
    <dgm:cxn modelId="{C38D69D2-44C5-492A-A8CE-C4A9A58B4BD2}" type="presParOf" srcId="{724988FA-6EDE-42E1-84AA-F66E977EB9CC}" destId="{101980CD-4744-4806-B093-24BB023286D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FC4CD1-1618-4476-ABB9-392A477C15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A79233E-6C20-4D2C-B607-FC78D3334ABC}">
      <dgm:prSet/>
      <dgm:spPr/>
      <dgm:t>
        <a:bodyPr/>
        <a:lstStyle/>
        <a:p>
          <a:pPr rtl="0"/>
          <a:r>
            <a:rPr lang="en-US" dirty="0"/>
            <a:t>Stacy lives at a local motel.  In exchange for her rent, Stacy cleans the hotel rooms. The motel owner provides her statement that she is working 80 hours a month.  Stacy meets the requirement.</a:t>
          </a:r>
        </a:p>
      </dgm:t>
    </dgm:pt>
    <dgm:pt modelId="{4C3B999A-6AD4-46EB-8C2E-A68E0B4AD415}" type="parTrans" cxnId="{3D146C8E-27CA-4FB8-A602-11D1C881AE86}">
      <dgm:prSet/>
      <dgm:spPr/>
      <dgm:t>
        <a:bodyPr/>
        <a:lstStyle/>
        <a:p>
          <a:endParaRPr lang="en-US"/>
        </a:p>
      </dgm:t>
    </dgm:pt>
    <dgm:pt modelId="{66A9AFD6-19A9-4F16-BFF8-3682D0B50747}" type="sibTrans" cxnId="{3D146C8E-27CA-4FB8-A602-11D1C881AE86}">
      <dgm:prSet/>
      <dgm:spPr/>
      <dgm:t>
        <a:bodyPr/>
        <a:lstStyle/>
        <a:p>
          <a:endParaRPr lang="en-US"/>
        </a:p>
      </dgm:t>
    </dgm:pt>
    <dgm:pt modelId="{7A6F2DD7-878E-41B8-8B70-CBCF2F88BED3}" type="pres">
      <dgm:prSet presAssocID="{48FC4CD1-1618-4476-ABB9-392A477C15B3}" presName="linear" presStyleCnt="0">
        <dgm:presLayoutVars>
          <dgm:animLvl val="lvl"/>
          <dgm:resizeHandles val="exact"/>
        </dgm:presLayoutVars>
      </dgm:prSet>
      <dgm:spPr/>
      <dgm:t>
        <a:bodyPr/>
        <a:lstStyle/>
        <a:p>
          <a:endParaRPr lang="en-US"/>
        </a:p>
      </dgm:t>
    </dgm:pt>
    <dgm:pt modelId="{B8346CEB-C483-404B-AE62-24B1D14179D9}" type="pres">
      <dgm:prSet presAssocID="{FA79233E-6C20-4D2C-B607-FC78D3334ABC}" presName="parentText" presStyleLbl="node1" presStyleIdx="0" presStyleCnt="1" custLinFactNeighborX="4422" custLinFactNeighborY="-5483">
        <dgm:presLayoutVars>
          <dgm:chMax val="0"/>
          <dgm:bulletEnabled val="1"/>
        </dgm:presLayoutVars>
      </dgm:prSet>
      <dgm:spPr/>
      <dgm:t>
        <a:bodyPr/>
        <a:lstStyle/>
        <a:p>
          <a:endParaRPr lang="en-US"/>
        </a:p>
      </dgm:t>
    </dgm:pt>
  </dgm:ptLst>
  <dgm:cxnLst>
    <dgm:cxn modelId="{335E8FC7-3F71-483C-A39A-1D8D355D6564}" type="presOf" srcId="{FA79233E-6C20-4D2C-B607-FC78D3334ABC}" destId="{B8346CEB-C483-404B-AE62-24B1D14179D9}" srcOrd="0" destOrd="0" presId="urn:microsoft.com/office/officeart/2005/8/layout/vList2"/>
    <dgm:cxn modelId="{0EF4343F-41E8-4F75-8327-D7634D56A3BC}" type="presOf" srcId="{48FC4CD1-1618-4476-ABB9-392A477C15B3}" destId="{7A6F2DD7-878E-41B8-8B70-CBCF2F88BED3}" srcOrd="0" destOrd="0" presId="urn:microsoft.com/office/officeart/2005/8/layout/vList2"/>
    <dgm:cxn modelId="{3D146C8E-27CA-4FB8-A602-11D1C881AE86}" srcId="{48FC4CD1-1618-4476-ABB9-392A477C15B3}" destId="{FA79233E-6C20-4D2C-B607-FC78D3334ABC}" srcOrd="0" destOrd="0" parTransId="{4C3B999A-6AD4-46EB-8C2E-A68E0B4AD415}" sibTransId="{66A9AFD6-19A9-4F16-BFF8-3682D0B50747}"/>
    <dgm:cxn modelId="{E87DFF49-2AC3-499C-B173-98835DA33424}" type="presParOf" srcId="{7A6F2DD7-878E-41B8-8B70-CBCF2F88BED3}" destId="{B8346CEB-C483-404B-AE62-24B1D14179D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E9749D-34A6-451A-AF84-C6E8FB2D2C8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378C80C-C4F8-4BBF-9F6A-75F39751C13B}">
      <dgm:prSet/>
      <dgm:spPr/>
      <dgm:t>
        <a:bodyPr/>
        <a:lstStyle/>
        <a:p>
          <a:pPr rtl="0"/>
          <a:r>
            <a:rPr lang="en-US" dirty="0"/>
            <a:t>Paul receives General Assistance from the local township. He does 80 hours a month Workfare to receive this.  Paul meets the requirement.</a:t>
          </a:r>
        </a:p>
      </dgm:t>
    </dgm:pt>
    <dgm:pt modelId="{362AF258-3902-4F62-A6F8-F0E42D191399}" type="parTrans" cxnId="{8AAD8DAC-63C1-4034-821D-2C3A09F32D18}">
      <dgm:prSet/>
      <dgm:spPr/>
      <dgm:t>
        <a:bodyPr/>
        <a:lstStyle/>
        <a:p>
          <a:endParaRPr lang="en-US"/>
        </a:p>
      </dgm:t>
    </dgm:pt>
    <dgm:pt modelId="{31055B96-B9E4-4DB1-B01C-24F8D628B24F}" type="sibTrans" cxnId="{8AAD8DAC-63C1-4034-821D-2C3A09F32D18}">
      <dgm:prSet/>
      <dgm:spPr/>
      <dgm:t>
        <a:bodyPr/>
        <a:lstStyle/>
        <a:p>
          <a:endParaRPr lang="en-US"/>
        </a:p>
      </dgm:t>
    </dgm:pt>
    <dgm:pt modelId="{E51B38E1-D67C-45F8-BF4C-159030F8E61F}" type="pres">
      <dgm:prSet presAssocID="{F7E9749D-34A6-451A-AF84-C6E8FB2D2C8F}" presName="linear" presStyleCnt="0">
        <dgm:presLayoutVars>
          <dgm:animLvl val="lvl"/>
          <dgm:resizeHandles val="exact"/>
        </dgm:presLayoutVars>
      </dgm:prSet>
      <dgm:spPr/>
      <dgm:t>
        <a:bodyPr/>
        <a:lstStyle/>
        <a:p>
          <a:endParaRPr lang="en-US"/>
        </a:p>
      </dgm:t>
    </dgm:pt>
    <dgm:pt modelId="{2198C7F7-6F24-4CFF-9376-631237261B84}" type="pres">
      <dgm:prSet presAssocID="{D378C80C-C4F8-4BBF-9F6A-75F39751C13B}" presName="parentText" presStyleLbl="node1" presStyleIdx="0" presStyleCnt="1">
        <dgm:presLayoutVars>
          <dgm:chMax val="0"/>
          <dgm:bulletEnabled val="1"/>
        </dgm:presLayoutVars>
      </dgm:prSet>
      <dgm:spPr/>
      <dgm:t>
        <a:bodyPr/>
        <a:lstStyle/>
        <a:p>
          <a:endParaRPr lang="en-US"/>
        </a:p>
      </dgm:t>
    </dgm:pt>
  </dgm:ptLst>
  <dgm:cxnLst>
    <dgm:cxn modelId="{22114D25-0A9F-4233-BCF0-7B0AA47528D9}" type="presOf" srcId="{D378C80C-C4F8-4BBF-9F6A-75F39751C13B}" destId="{2198C7F7-6F24-4CFF-9376-631237261B84}" srcOrd="0" destOrd="0" presId="urn:microsoft.com/office/officeart/2005/8/layout/vList2"/>
    <dgm:cxn modelId="{8AAD8DAC-63C1-4034-821D-2C3A09F32D18}" srcId="{F7E9749D-34A6-451A-AF84-C6E8FB2D2C8F}" destId="{D378C80C-C4F8-4BBF-9F6A-75F39751C13B}" srcOrd="0" destOrd="0" parTransId="{362AF258-3902-4F62-A6F8-F0E42D191399}" sibTransId="{31055B96-B9E4-4DB1-B01C-24F8D628B24F}"/>
    <dgm:cxn modelId="{62926A56-0493-494C-9C3C-67272FBDEEAD}" type="presOf" srcId="{F7E9749D-34A6-451A-AF84-C6E8FB2D2C8F}" destId="{E51B38E1-D67C-45F8-BF4C-159030F8E61F}" srcOrd="0" destOrd="0" presId="urn:microsoft.com/office/officeart/2005/8/layout/vList2"/>
    <dgm:cxn modelId="{13D940B3-CCDC-4D2C-B07C-9F31D8128895}" type="presParOf" srcId="{E51B38E1-D67C-45F8-BF4C-159030F8E61F}" destId="{2198C7F7-6F24-4CFF-9376-631237261B84}"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47B4C-7D94-4207-88F4-A4A66B4E6A88}">
      <dsp:nvSpPr>
        <dsp:cNvPr id="0" name=""/>
        <dsp:cNvSpPr/>
      </dsp:nvSpPr>
      <dsp:spPr>
        <a:xfrm>
          <a:off x="0" y="0"/>
          <a:ext cx="4864607" cy="9228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a:t>Nancy has not completed high school.  She is currently participating in GED classes 20 hours a week.  Nancy meets the requirement </a:t>
          </a:r>
        </a:p>
      </dsp:txBody>
      <dsp:txXfrm>
        <a:off x="45050" y="45050"/>
        <a:ext cx="4774507" cy="8327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BE11E-4654-44AA-8116-1FFB920034CF}">
      <dsp:nvSpPr>
        <dsp:cNvPr id="0" name=""/>
        <dsp:cNvSpPr/>
      </dsp:nvSpPr>
      <dsp:spPr>
        <a:xfrm>
          <a:off x="0" y="215806"/>
          <a:ext cx="7886700" cy="15795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Work requirement has to be documented </a:t>
          </a:r>
          <a:r>
            <a:rPr lang="en-US" sz="3000" kern="1200" dirty="0" smtClean="0"/>
            <a:t>at initial application, REDEs and through change </a:t>
          </a:r>
          <a:r>
            <a:rPr lang="en-US" sz="3000" kern="1200" dirty="0" err="1" smtClean="0"/>
            <a:t>rport</a:t>
          </a:r>
          <a:endParaRPr lang="en-US" sz="3000" kern="1200" dirty="0"/>
        </a:p>
      </dsp:txBody>
      <dsp:txXfrm>
        <a:off x="77105" y="292911"/>
        <a:ext cx="7732490" cy="1425290"/>
      </dsp:txXfrm>
    </dsp:sp>
    <dsp:sp modelId="{8168D5D1-E930-4D47-95C2-8F26EC1695D9}">
      <dsp:nvSpPr>
        <dsp:cNvPr id="0" name=""/>
        <dsp:cNvSpPr/>
      </dsp:nvSpPr>
      <dsp:spPr>
        <a:xfrm>
          <a:off x="0" y="1795306"/>
          <a:ext cx="7886700" cy="760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en-US" sz="2300" kern="1200"/>
            <a:t>If a month is exempt it does not count</a:t>
          </a:r>
        </a:p>
        <a:p>
          <a:pPr marL="228600" lvl="1" indent="-228600" algn="l" defTabSz="1022350" rtl="0">
            <a:lnSpc>
              <a:spcPct val="90000"/>
            </a:lnSpc>
            <a:spcBef>
              <a:spcPct val="0"/>
            </a:spcBef>
            <a:spcAft>
              <a:spcPct val="20000"/>
            </a:spcAft>
            <a:buChar char="••"/>
          </a:pPr>
          <a:r>
            <a:rPr lang="en-US" sz="2300" kern="1200" dirty="0"/>
            <a:t>Requirement has to be met for any month not exempt</a:t>
          </a:r>
        </a:p>
      </dsp:txBody>
      <dsp:txXfrm>
        <a:off x="0" y="1795306"/>
        <a:ext cx="7886700" cy="760725"/>
      </dsp:txXfrm>
    </dsp:sp>
    <dsp:sp modelId="{331AFEC3-1D9C-4501-A821-77D7FBF2CEC6}">
      <dsp:nvSpPr>
        <dsp:cNvPr id="0" name=""/>
        <dsp:cNvSpPr/>
      </dsp:nvSpPr>
      <dsp:spPr>
        <a:xfrm>
          <a:off x="0" y="2556031"/>
          <a:ext cx="7886700" cy="15795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a:t>If requirement not met for 3 months the person is ineligible</a:t>
          </a:r>
        </a:p>
      </dsp:txBody>
      <dsp:txXfrm>
        <a:off x="77105" y="2633136"/>
        <a:ext cx="7732490" cy="14252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E4085-22D5-416B-9220-898C6CF4E5AD}">
      <dsp:nvSpPr>
        <dsp:cNvPr id="0" name=""/>
        <dsp:cNvSpPr/>
      </dsp:nvSpPr>
      <dsp:spPr>
        <a:xfrm>
          <a:off x="0" y="49588"/>
          <a:ext cx="8229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a:t>College </a:t>
          </a:r>
          <a:r>
            <a:rPr lang="en-US" sz="3300" kern="1200" dirty="0" smtClean="0"/>
            <a:t>students can now qualify </a:t>
          </a:r>
          <a:r>
            <a:rPr lang="en-US" sz="3300" kern="1200" dirty="0"/>
            <a:t>for SNAP if:</a:t>
          </a:r>
        </a:p>
      </dsp:txBody>
      <dsp:txXfrm>
        <a:off x="62198" y="111786"/>
        <a:ext cx="8105204" cy="1149734"/>
      </dsp:txXfrm>
    </dsp:sp>
    <dsp:sp modelId="{393AAA07-F73D-442F-B918-A8E5D99D0D92}">
      <dsp:nvSpPr>
        <dsp:cNvPr id="0" name=""/>
        <dsp:cNvSpPr/>
      </dsp:nvSpPr>
      <dsp:spPr>
        <a:xfrm>
          <a:off x="0" y="1323718"/>
          <a:ext cx="8229600" cy="1878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n-US" sz="2600" kern="1200" dirty="0"/>
            <a:t>Enrolled in an employment and training program through the Perkins Career and Technical Education Improvement Program OR</a:t>
          </a:r>
        </a:p>
        <a:p>
          <a:pPr marL="228600" lvl="1" indent="-228600" algn="l" defTabSz="1155700" rtl="0">
            <a:lnSpc>
              <a:spcPct val="90000"/>
            </a:lnSpc>
            <a:spcBef>
              <a:spcPct val="0"/>
            </a:spcBef>
            <a:spcAft>
              <a:spcPct val="20000"/>
            </a:spcAft>
            <a:buChar char="••"/>
          </a:pPr>
          <a:r>
            <a:rPr lang="en-US" sz="2600" kern="1200" dirty="0"/>
            <a:t>Special career or community education program that leads to employment</a:t>
          </a:r>
        </a:p>
      </dsp:txBody>
      <dsp:txXfrm>
        <a:off x="0" y="1323718"/>
        <a:ext cx="8229600" cy="1878525"/>
      </dsp:txXfrm>
    </dsp:sp>
    <dsp:sp modelId="{911E55ED-E6A1-4575-99BD-98EB8C82CDD2}">
      <dsp:nvSpPr>
        <dsp:cNvPr id="0" name=""/>
        <dsp:cNvSpPr/>
      </dsp:nvSpPr>
      <dsp:spPr>
        <a:xfrm>
          <a:off x="0" y="3202244"/>
          <a:ext cx="8229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smtClean="0"/>
            <a:t>Participation in this program exempts the student from other ABAWD activities</a:t>
          </a:r>
          <a:endParaRPr lang="en-US" sz="3300" kern="1200" dirty="0"/>
        </a:p>
      </dsp:txBody>
      <dsp:txXfrm>
        <a:off x="62198" y="3264442"/>
        <a:ext cx="8105204" cy="1149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FB28F-38C2-40D1-AE14-E0847BADA7B5}">
      <dsp:nvSpPr>
        <dsp:cNvPr id="0" name=""/>
        <dsp:cNvSpPr/>
      </dsp:nvSpPr>
      <dsp:spPr>
        <a:xfrm>
          <a:off x="0" y="20287"/>
          <a:ext cx="6224155" cy="3144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Susan attends College of DuPage and is working on a degree in Hospitality through their Career and Technical Education Program (funded by the Perkins Program).  Susan can receive SNAP and meets </a:t>
          </a:r>
          <a:r>
            <a:rPr lang="en-US" sz="2800" kern="1200" dirty="0" smtClean="0"/>
            <a:t>the ABAWD </a:t>
          </a:r>
          <a:r>
            <a:rPr lang="en-US" sz="2800" kern="1200" dirty="0"/>
            <a:t>requirement.</a:t>
          </a:r>
        </a:p>
      </dsp:txBody>
      <dsp:txXfrm>
        <a:off x="153524" y="173811"/>
        <a:ext cx="5917107" cy="28379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155E-685D-455F-B0E5-9513B34AED48}">
      <dsp:nvSpPr>
        <dsp:cNvPr id="0" name=""/>
        <dsp:cNvSpPr/>
      </dsp:nvSpPr>
      <dsp:spPr>
        <a:xfrm>
          <a:off x="535533" y="557"/>
          <a:ext cx="1822792" cy="10936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a:t>A review date will be set by the state</a:t>
          </a:r>
        </a:p>
      </dsp:txBody>
      <dsp:txXfrm>
        <a:off x="535533" y="557"/>
        <a:ext cx="1822792" cy="10936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9FB3B-ABD9-41BF-AF44-E5AD55CAB015}">
      <dsp:nvSpPr>
        <dsp:cNvPr id="0" name=""/>
        <dsp:cNvSpPr/>
      </dsp:nvSpPr>
      <dsp:spPr>
        <a:xfrm>
          <a:off x="1010475" y="966"/>
          <a:ext cx="3382321" cy="20293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a:t>Chronic Illness: Steve is an Iraqi war veteran who receives at 30% rated VA disability compensation.  Steve is exempt. Steve will provide proof of the disability rating that he has.  No further documentation is needed</a:t>
          </a:r>
        </a:p>
      </dsp:txBody>
      <dsp:txXfrm>
        <a:off x="1010475" y="966"/>
        <a:ext cx="3382321" cy="20293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62955-FF6A-42A3-BF22-1ADCFE6565E0}">
      <dsp:nvSpPr>
        <dsp:cNvPr id="0" name=""/>
        <dsp:cNvSpPr/>
      </dsp:nvSpPr>
      <dsp:spPr>
        <a:xfrm>
          <a:off x="0" y="27649"/>
          <a:ext cx="3491346" cy="20948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a:t>Chronic Illness: Mildred receives mental health treatment through the DuPage County Health Department.  She is also in Permanent Supportive Housing.  Mildred can provide a note or the Unfit to Work Determination form completed by her counselor at DCHD.</a:t>
          </a:r>
        </a:p>
      </dsp:txBody>
      <dsp:txXfrm>
        <a:off x="0" y="27649"/>
        <a:ext cx="3491346" cy="20948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FBA7D-955D-45D8-B1DB-7EA8A46F123C}">
      <dsp:nvSpPr>
        <dsp:cNvPr id="0" name=""/>
        <dsp:cNvSpPr/>
      </dsp:nvSpPr>
      <dsp:spPr>
        <a:xfrm>
          <a:off x="0" y="157781"/>
          <a:ext cx="4291012" cy="15561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a:t>Temporary Illness: Millie broke her wrist and will be in a cast for the next 3 months.  Millie is exempt. Since the worker sees the cast Millie does not need to provide documentation.</a:t>
          </a:r>
        </a:p>
      </dsp:txBody>
      <dsp:txXfrm>
        <a:off x="75963" y="233744"/>
        <a:ext cx="4139086" cy="14041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6D7A2-2B45-45AF-802E-12551942A6AD}">
      <dsp:nvSpPr>
        <dsp:cNvPr id="0" name=""/>
        <dsp:cNvSpPr/>
      </dsp:nvSpPr>
      <dsp:spPr>
        <a:xfrm>
          <a:off x="0" y="13703"/>
          <a:ext cx="3522519" cy="172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a:t>Temporary Illness: George participates in substance treatment and currently is unable to work.  His substance use counselor provides documentation.</a:t>
          </a:r>
        </a:p>
      </dsp:txBody>
      <dsp:txXfrm>
        <a:off x="84301" y="98004"/>
        <a:ext cx="3353917" cy="15583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39117-1B54-4B77-BEEA-110C83704CCA}">
      <dsp:nvSpPr>
        <dsp:cNvPr id="0" name=""/>
        <dsp:cNvSpPr/>
      </dsp:nvSpPr>
      <dsp:spPr>
        <a:xfrm>
          <a:off x="0" y="2626263"/>
          <a:ext cx="7886700" cy="1723112"/>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SNAP eligibility ends when work requirement is not met</a:t>
          </a:r>
        </a:p>
      </dsp:txBody>
      <dsp:txXfrm>
        <a:off x="0" y="2626263"/>
        <a:ext cx="7886700" cy="930480"/>
      </dsp:txXfrm>
    </dsp:sp>
    <dsp:sp modelId="{27948191-5D94-43DB-B7B5-976847C0D68F}">
      <dsp:nvSpPr>
        <dsp:cNvPr id="0" name=""/>
        <dsp:cNvSpPr/>
      </dsp:nvSpPr>
      <dsp:spPr>
        <a:xfrm>
          <a:off x="0" y="3522281"/>
          <a:ext cx="3943349" cy="7926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US" sz="1400" kern="1200" dirty="0"/>
            <a:t>If one person in case SNAP case is cancelled</a:t>
          </a:r>
        </a:p>
      </dsp:txBody>
      <dsp:txXfrm>
        <a:off x="0" y="3522281"/>
        <a:ext cx="3943349" cy="792631"/>
      </dsp:txXfrm>
    </dsp:sp>
    <dsp:sp modelId="{ECC7C082-D183-43B0-A302-93995F5C7555}">
      <dsp:nvSpPr>
        <dsp:cNvPr id="0" name=""/>
        <dsp:cNvSpPr/>
      </dsp:nvSpPr>
      <dsp:spPr>
        <a:xfrm>
          <a:off x="3943350" y="3522281"/>
          <a:ext cx="3943349" cy="7926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US" sz="1400" kern="1200" dirty="0"/>
            <a:t>If member of a SNAP household person is deleted from case (if ineligible person has income, the income is prorated for other members)</a:t>
          </a:r>
        </a:p>
      </dsp:txBody>
      <dsp:txXfrm>
        <a:off x="3943350" y="3522281"/>
        <a:ext cx="3943349" cy="792631"/>
      </dsp:txXfrm>
    </dsp:sp>
    <dsp:sp modelId="{31E5CB15-2746-4545-8965-60C96C2A962A}">
      <dsp:nvSpPr>
        <dsp:cNvPr id="0" name=""/>
        <dsp:cNvSpPr/>
      </dsp:nvSpPr>
      <dsp:spPr>
        <a:xfrm rot="10800000">
          <a:off x="0" y="1962"/>
          <a:ext cx="7886700" cy="2650147"/>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Special team will work on ABAWD cases</a:t>
          </a:r>
        </a:p>
      </dsp:txBody>
      <dsp:txXfrm rot="-10800000">
        <a:off x="0" y="1962"/>
        <a:ext cx="7886700" cy="930201"/>
      </dsp:txXfrm>
    </dsp:sp>
    <dsp:sp modelId="{8CB5BDFC-52B4-4A46-8D58-14A0B782C787}">
      <dsp:nvSpPr>
        <dsp:cNvPr id="0" name=""/>
        <dsp:cNvSpPr/>
      </dsp:nvSpPr>
      <dsp:spPr>
        <a:xfrm>
          <a:off x="0" y="932163"/>
          <a:ext cx="3943349" cy="7923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US" sz="1400" kern="1200" dirty="0"/>
            <a:t>Monthly tracking/reporting is done by SNAP client</a:t>
          </a:r>
        </a:p>
      </dsp:txBody>
      <dsp:txXfrm>
        <a:off x="0" y="932163"/>
        <a:ext cx="3943349" cy="792394"/>
      </dsp:txXfrm>
    </dsp:sp>
    <dsp:sp modelId="{A0334D54-188E-4244-8E93-2A3A860D12AE}">
      <dsp:nvSpPr>
        <dsp:cNvPr id="0" name=""/>
        <dsp:cNvSpPr/>
      </dsp:nvSpPr>
      <dsp:spPr>
        <a:xfrm>
          <a:off x="3943350" y="932163"/>
          <a:ext cx="3943349" cy="79239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en-US" sz="1400" kern="1200" dirty="0"/>
            <a:t>Caseworker will review the time clock and update case information showing met or exempt from requirement</a:t>
          </a:r>
        </a:p>
      </dsp:txBody>
      <dsp:txXfrm>
        <a:off x="3943350" y="932163"/>
        <a:ext cx="3943349" cy="792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540AE-9143-4423-A837-C96F90DB093D}">
      <dsp:nvSpPr>
        <dsp:cNvPr id="0" name=""/>
        <dsp:cNvSpPr/>
      </dsp:nvSpPr>
      <dsp:spPr>
        <a:xfrm>
          <a:off x="979836" y="391021"/>
          <a:ext cx="6542531" cy="20445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84836" tIns="68580" rIns="68580" bIns="68580" numCol="1" spcCol="1270" anchor="t" anchorCtr="0">
          <a:noAutofit/>
        </a:bodyPr>
        <a:lstStyle/>
        <a:p>
          <a:pPr lvl="0" algn="l" defTabSz="800100" rtl="0">
            <a:lnSpc>
              <a:spcPct val="90000"/>
            </a:lnSpc>
            <a:spcBef>
              <a:spcPct val="0"/>
            </a:spcBef>
            <a:spcAft>
              <a:spcPct val="35000"/>
            </a:spcAft>
          </a:pPr>
          <a:r>
            <a:rPr lang="en-US" sz="1800" kern="1200" dirty="0"/>
            <a:t>Kevin applies for SNAP and ACA </a:t>
          </a:r>
          <a:r>
            <a:rPr lang="en-US" sz="1800" kern="1200" dirty="0" smtClean="0"/>
            <a:t>Adult Medicaid </a:t>
          </a:r>
          <a:r>
            <a:rPr lang="en-US" sz="1800" kern="1200" dirty="0"/>
            <a:t>in 1/20/18.  He is informed of the work requirement.  </a:t>
          </a:r>
        </a:p>
        <a:p>
          <a:pPr marL="171450" lvl="1" indent="-171450" algn="l" defTabSz="711200" rtl="0">
            <a:lnSpc>
              <a:spcPct val="90000"/>
            </a:lnSpc>
            <a:spcBef>
              <a:spcPct val="0"/>
            </a:spcBef>
            <a:spcAft>
              <a:spcPct val="15000"/>
            </a:spcAft>
            <a:buChar char="••"/>
          </a:pPr>
          <a:r>
            <a:rPr lang="en-US" sz="1600" kern="1200" dirty="0"/>
            <a:t>Kevin does not want to participate in any activities.  </a:t>
          </a:r>
        </a:p>
        <a:p>
          <a:pPr marL="171450" lvl="1" indent="-171450" algn="l" defTabSz="711200" rtl="0">
            <a:lnSpc>
              <a:spcPct val="90000"/>
            </a:lnSpc>
            <a:spcBef>
              <a:spcPct val="0"/>
            </a:spcBef>
            <a:spcAft>
              <a:spcPct val="15000"/>
            </a:spcAft>
            <a:buChar char="••"/>
          </a:pPr>
          <a:r>
            <a:rPr lang="en-US" sz="1600" kern="1200" dirty="0"/>
            <a:t>He receives a partial SNAP benefit for January, full benefits February, March and April.  </a:t>
          </a:r>
        </a:p>
        <a:p>
          <a:pPr marL="171450" lvl="1" indent="-171450" algn="l" defTabSz="711200" rtl="0">
            <a:lnSpc>
              <a:spcPct val="90000"/>
            </a:lnSpc>
            <a:spcBef>
              <a:spcPct val="0"/>
            </a:spcBef>
            <a:spcAft>
              <a:spcPct val="15000"/>
            </a:spcAft>
            <a:buChar char="••"/>
          </a:pPr>
          <a:r>
            <a:rPr lang="en-US" sz="1600" kern="1200" dirty="0"/>
            <a:t>His SNAP eligibility ends May 2018.  </a:t>
          </a:r>
        </a:p>
        <a:p>
          <a:pPr marL="171450" lvl="1" indent="-171450" algn="l" defTabSz="711200" rtl="0">
            <a:lnSpc>
              <a:spcPct val="90000"/>
            </a:lnSpc>
            <a:spcBef>
              <a:spcPct val="0"/>
            </a:spcBef>
            <a:spcAft>
              <a:spcPct val="15000"/>
            </a:spcAft>
            <a:buChar char="••"/>
          </a:pPr>
          <a:r>
            <a:rPr lang="en-US" sz="1600" kern="1200" dirty="0"/>
            <a:t>His medical coverage continues.</a:t>
          </a:r>
        </a:p>
      </dsp:txBody>
      <dsp:txXfrm>
        <a:off x="979836" y="391021"/>
        <a:ext cx="6542531" cy="2044541"/>
      </dsp:txXfrm>
    </dsp:sp>
    <dsp:sp modelId="{633E7D34-2059-4A71-9916-B33A16D3B652}">
      <dsp:nvSpPr>
        <dsp:cNvPr id="0" name=""/>
        <dsp:cNvSpPr/>
      </dsp:nvSpPr>
      <dsp:spPr>
        <a:xfrm>
          <a:off x="707231" y="95698"/>
          <a:ext cx="1431178" cy="21467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5F64D7-09C0-4972-AC97-360754A74F39}">
      <dsp:nvSpPr>
        <dsp:cNvPr id="0" name=""/>
        <dsp:cNvSpPr/>
      </dsp:nvSpPr>
      <dsp:spPr>
        <a:xfrm>
          <a:off x="979836" y="2964871"/>
          <a:ext cx="6542531" cy="204454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84836" tIns="68580" rIns="68580" bIns="68580" numCol="1" spcCol="1270" anchor="t" anchorCtr="0">
          <a:noAutofit/>
        </a:bodyPr>
        <a:lstStyle/>
        <a:p>
          <a:pPr lvl="0" algn="l" defTabSz="800100" rtl="0">
            <a:lnSpc>
              <a:spcPct val="90000"/>
            </a:lnSpc>
            <a:spcBef>
              <a:spcPct val="0"/>
            </a:spcBef>
            <a:spcAft>
              <a:spcPct val="35000"/>
            </a:spcAft>
          </a:pPr>
          <a:r>
            <a:rPr lang="en-US" sz="1800" kern="1200" dirty="0"/>
            <a:t>Heidi receives SNAP and ACA </a:t>
          </a:r>
          <a:r>
            <a:rPr lang="en-US" sz="1800" kern="1200" dirty="0" smtClean="0"/>
            <a:t>Adult Medicaid.  </a:t>
          </a:r>
          <a:r>
            <a:rPr lang="en-US" sz="1800" kern="1200" dirty="0"/>
            <a:t>She receives full benefits for January, February and March.  </a:t>
          </a:r>
        </a:p>
        <a:p>
          <a:pPr marL="171450" lvl="1" indent="-171450" algn="l" defTabSz="711200" rtl="0">
            <a:lnSpc>
              <a:spcPct val="90000"/>
            </a:lnSpc>
            <a:spcBef>
              <a:spcPct val="0"/>
            </a:spcBef>
            <a:spcAft>
              <a:spcPct val="15000"/>
            </a:spcAft>
            <a:buChar char="••"/>
          </a:pPr>
          <a:r>
            <a:rPr lang="en-US" sz="1600" kern="1200" dirty="0"/>
            <a:t>Heidi reports 80 hours volunteer work in February.  </a:t>
          </a:r>
        </a:p>
        <a:p>
          <a:pPr marL="171450" lvl="1" indent="-171450" algn="l" defTabSz="711200" rtl="0">
            <a:lnSpc>
              <a:spcPct val="90000"/>
            </a:lnSpc>
            <a:spcBef>
              <a:spcPct val="0"/>
            </a:spcBef>
            <a:spcAft>
              <a:spcPct val="15000"/>
            </a:spcAft>
            <a:buChar char="••"/>
          </a:pPr>
          <a:r>
            <a:rPr lang="en-US" sz="1600" kern="1200" dirty="0"/>
            <a:t>She did not do activities in January or March.  </a:t>
          </a:r>
        </a:p>
        <a:p>
          <a:pPr marL="171450" lvl="1" indent="-171450" algn="l" defTabSz="711200" rtl="0">
            <a:lnSpc>
              <a:spcPct val="90000"/>
            </a:lnSpc>
            <a:spcBef>
              <a:spcPct val="0"/>
            </a:spcBef>
            <a:spcAft>
              <a:spcPct val="15000"/>
            </a:spcAft>
            <a:buChar char="••"/>
          </a:pPr>
          <a:r>
            <a:rPr lang="en-US" sz="1600" kern="1200" dirty="0"/>
            <a:t>Heidi has used 2 months of her requirement.  </a:t>
          </a:r>
        </a:p>
        <a:p>
          <a:pPr marL="171450" lvl="1" indent="-171450" algn="l" defTabSz="711200" rtl="0">
            <a:lnSpc>
              <a:spcPct val="90000"/>
            </a:lnSpc>
            <a:spcBef>
              <a:spcPct val="0"/>
            </a:spcBef>
            <a:spcAft>
              <a:spcPct val="15000"/>
            </a:spcAft>
            <a:buChar char="••"/>
          </a:pPr>
          <a:r>
            <a:rPr lang="en-US" sz="1600" kern="1200" dirty="0"/>
            <a:t>Heidi will need to continue to provide proof of participation to continue to receive benefits.</a:t>
          </a:r>
        </a:p>
      </dsp:txBody>
      <dsp:txXfrm>
        <a:off x="979836" y="2964871"/>
        <a:ext cx="6542531" cy="2044541"/>
      </dsp:txXfrm>
    </dsp:sp>
    <dsp:sp modelId="{E9C135F1-CEA1-41C7-A86F-D619C9C8C341}">
      <dsp:nvSpPr>
        <dsp:cNvPr id="0" name=""/>
        <dsp:cNvSpPr/>
      </dsp:nvSpPr>
      <dsp:spPr>
        <a:xfrm>
          <a:off x="707231" y="2669548"/>
          <a:ext cx="1431178" cy="21467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C1E17-D890-4229-AC4B-995162946B00}">
      <dsp:nvSpPr>
        <dsp:cNvPr id="0" name=""/>
        <dsp:cNvSpPr/>
      </dsp:nvSpPr>
      <dsp:spPr>
        <a:xfrm>
          <a:off x="0" y="822518"/>
          <a:ext cx="7886700" cy="1757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096" tIns="645668" rIns="612096" bIns="220472" numCol="1" spcCol="1270" anchor="t" anchorCtr="0">
          <a:noAutofit/>
        </a:bodyPr>
        <a:lstStyle/>
        <a:p>
          <a:pPr marL="285750" lvl="1" indent="-285750" algn="l" defTabSz="1377950" rtl="0">
            <a:lnSpc>
              <a:spcPct val="90000"/>
            </a:lnSpc>
            <a:spcBef>
              <a:spcPct val="0"/>
            </a:spcBef>
            <a:spcAft>
              <a:spcPct val="15000"/>
            </a:spcAft>
            <a:buChar char="••"/>
          </a:pPr>
          <a:r>
            <a:rPr lang="en-US" sz="3100" kern="1200" dirty="0"/>
            <a:t>Meet the requirement OR</a:t>
          </a:r>
        </a:p>
        <a:p>
          <a:pPr marL="285750" lvl="1" indent="-285750" algn="l" defTabSz="1377950" rtl="0">
            <a:lnSpc>
              <a:spcPct val="90000"/>
            </a:lnSpc>
            <a:spcBef>
              <a:spcPct val="0"/>
            </a:spcBef>
            <a:spcAft>
              <a:spcPct val="15000"/>
            </a:spcAft>
            <a:buChar char="••"/>
          </a:pPr>
          <a:r>
            <a:rPr lang="en-US" sz="3100" kern="1200"/>
            <a:t>Now exempt</a:t>
          </a:r>
        </a:p>
      </dsp:txBody>
      <dsp:txXfrm>
        <a:off x="0" y="822518"/>
        <a:ext cx="7886700" cy="1757700"/>
      </dsp:txXfrm>
    </dsp:sp>
    <dsp:sp modelId="{3B1A7CA1-CBE2-4440-9B6B-0C074A846CD8}">
      <dsp:nvSpPr>
        <dsp:cNvPr id="0" name=""/>
        <dsp:cNvSpPr/>
      </dsp:nvSpPr>
      <dsp:spPr>
        <a:xfrm>
          <a:off x="394335" y="364958"/>
          <a:ext cx="552069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1377950" rtl="0">
            <a:lnSpc>
              <a:spcPct val="90000"/>
            </a:lnSpc>
            <a:spcBef>
              <a:spcPct val="0"/>
            </a:spcBef>
            <a:spcAft>
              <a:spcPct val="35000"/>
            </a:spcAft>
          </a:pPr>
          <a:r>
            <a:rPr lang="en-US" sz="3100" kern="1200"/>
            <a:t>Eligibility is regained if:</a:t>
          </a:r>
        </a:p>
      </dsp:txBody>
      <dsp:txXfrm>
        <a:off x="439007" y="409630"/>
        <a:ext cx="5431346" cy="825776"/>
      </dsp:txXfrm>
    </dsp:sp>
    <dsp:sp modelId="{FB6279FB-92BA-431F-BB64-9D3B1C3EAAEC}">
      <dsp:nvSpPr>
        <dsp:cNvPr id="0" name=""/>
        <dsp:cNvSpPr/>
      </dsp:nvSpPr>
      <dsp:spPr>
        <a:xfrm>
          <a:off x="0" y="3205179"/>
          <a:ext cx="78867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6B84CB-192A-4B1C-BD8A-885251B2BB19}">
      <dsp:nvSpPr>
        <dsp:cNvPr id="0" name=""/>
        <dsp:cNvSpPr/>
      </dsp:nvSpPr>
      <dsp:spPr>
        <a:xfrm>
          <a:off x="394335" y="2747619"/>
          <a:ext cx="5520690" cy="915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lvl="0" algn="l" defTabSz="1377950" rtl="0">
            <a:lnSpc>
              <a:spcPct val="90000"/>
            </a:lnSpc>
            <a:spcBef>
              <a:spcPct val="0"/>
            </a:spcBef>
            <a:spcAft>
              <a:spcPct val="35000"/>
            </a:spcAft>
          </a:pPr>
          <a:r>
            <a:rPr lang="en-US" sz="3100" kern="1200" dirty="0"/>
            <a:t>Benefits reinstated </a:t>
          </a:r>
          <a:r>
            <a:rPr lang="en-US" sz="3100" kern="1200" dirty="0" smtClean="0"/>
            <a:t>when requirement </a:t>
          </a:r>
          <a:r>
            <a:rPr lang="en-US" sz="3100" kern="1200" dirty="0"/>
            <a:t>met for 30 days</a:t>
          </a:r>
        </a:p>
      </dsp:txBody>
      <dsp:txXfrm>
        <a:off x="439007" y="2792291"/>
        <a:ext cx="5431346" cy="8257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AF77B-9312-4C74-AD23-0129A83C7AC1}">
      <dsp:nvSpPr>
        <dsp:cNvPr id="0" name=""/>
        <dsp:cNvSpPr/>
      </dsp:nvSpPr>
      <dsp:spPr>
        <a:xfrm>
          <a:off x="319010" y="436837"/>
          <a:ext cx="7563838" cy="347766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01012" tIns="76200" rIns="76200" bIns="76200" numCol="1" spcCol="1270" anchor="t" anchorCtr="0">
          <a:noAutofit/>
        </a:bodyPr>
        <a:lstStyle/>
        <a:p>
          <a:pPr lvl="0" algn="l" defTabSz="889000" rtl="0">
            <a:lnSpc>
              <a:spcPct val="90000"/>
            </a:lnSpc>
            <a:spcBef>
              <a:spcPct val="0"/>
            </a:spcBef>
            <a:spcAft>
              <a:spcPct val="35000"/>
            </a:spcAft>
          </a:pPr>
          <a:r>
            <a:rPr lang="en-US" sz="2000" kern="1200" dirty="0"/>
            <a:t>Remember </a:t>
          </a:r>
          <a:r>
            <a:rPr lang="en-US" sz="2000" kern="1200" dirty="0" smtClean="0"/>
            <a:t>Kevin?  </a:t>
          </a:r>
          <a:r>
            <a:rPr lang="en-US" sz="2000" kern="1200" dirty="0"/>
            <a:t>He lost SNAP eligibility in May.  He becomes employed May 10.  Kevin can regain SNAP eligibility once he works 80 hours over the next 30 days.</a:t>
          </a:r>
        </a:p>
        <a:p>
          <a:pPr marL="171450" lvl="1" indent="-171450" algn="l" defTabSz="800100" rtl="0">
            <a:lnSpc>
              <a:spcPct val="90000"/>
            </a:lnSpc>
            <a:spcBef>
              <a:spcPct val="0"/>
            </a:spcBef>
            <a:spcAft>
              <a:spcPct val="15000"/>
            </a:spcAft>
            <a:buChar char="••"/>
          </a:pPr>
          <a:r>
            <a:rPr lang="en-US" sz="1800" kern="1200" dirty="0"/>
            <a:t>If his case was </a:t>
          </a:r>
          <a:r>
            <a:rPr lang="en-US" sz="1800" kern="1200" dirty="0" smtClean="0"/>
            <a:t>canceled, Kevin </a:t>
          </a:r>
          <a:r>
            <a:rPr lang="en-US" sz="1800" kern="1200" dirty="0"/>
            <a:t>needs to file a new application.</a:t>
          </a:r>
        </a:p>
        <a:p>
          <a:pPr marL="171450" lvl="1" indent="-171450" algn="l" defTabSz="800100" rtl="0">
            <a:lnSpc>
              <a:spcPct val="90000"/>
            </a:lnSpc>
            <a:spcBef>
              <a:spcPct val="0"/>
            </a:spcBef>
            <a:spcAft>
              <a:spcPct val="15000"/>
            </a:spcAft>
            <a:buChar char="••"/>
          </a:pPr>
          <a:r>
            <a:rPr lang="en-US" sz="1800" kern="1200" dirty="0"/>
            <a:t>If he was a household member, he can be added back to the case.</a:t>
          </a:r>
        </a:p>
        <a:p>
          <a:pPr marL="171450" lvl="1" indent="-171450" algn="l" defTabSz="800100" rtl="0">
            <a:lnSpc>
              <a:spcPct val="90000"/>
            </a:lnSpc>
            <a:spcBef>
              <a:spcPct val="0"/>
            </a:spcBef>
            <a:spcAft>
              <a:spcPct val="15000"/>
            </a:spcAft>
            <a:buChar char="••"/>
          </a:pPr>
          <a:r>
            <a:rPr lang="en-US" sz="1800" kern="1200" dirty="0"/>
            <a:t>Remember Kevin has to meet the work requirement before his application is approved or he is added (this includes expedited SNAP)</a:t>
          </a:r>
        </a:p>
      </dsp:txBody>
      <dsp:txXfrm>
        <a:off x="319010" y="436837"/>
        <a:ext cx="7563838" cy="3477663"/>
      </dsp:txXfrm>
    </dsp:sp>
    <dsp:sp modelId="{A151E305-15EA-4F14-A876-97B9C75B4890}">
      <dsp:nvSpPr>
        <dsp:cNvPr id="0" name=""/>
        <dsp:cNvSpPr/>
      </dsp:nvSpPr>
      <dsp:spPr>
        <a:xfrm>
          <a:off x="3850" y="652396"/>
          <a:ext cx="1654589" cy="24818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EAC9-FAF3-454C-B21D-275310CEAE9C}">
      <dsp:nvSpPr>
        <dsp:cNvPr id="0" name=""/>
        <dsp:cNvSpPr/>
      </dsp:nvSpPr>
      <dsp:spPr>
        <a:xfrm>
          <a:off x="0" y="34388"/>
          <a:ext cx="7886700" cy="1235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a:t>Please help us ensure no one loses SNAP benefits </a:t>
          </a:r>
        </a:p>
      </dsp:txBody>
      <dsp:txXfrm>
        <a:off x="60313" y="94701"/>
        <a:ext cx="7766074" cy="1114894"/>
      </dsp:txXfrm>
    </dsp:sp>
    <dsp:sp modelId="{632F06EE-4D08-445F-8403-059989BC9027}">
      <dsp:nvSpPr>
        <dsp:cNvPr id="0" name=""/>
        <dsp:cNvSpPr/>
      </dsp:nvSpPr>
      <dsp:spPr>
        <a:xfrm>
          <a:off x="0" y="1269909"/>
          <a:ext cx="7886700" cy="304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US" sz="2500" kern="1200" dirty="0"/>
            <a:t>Tell people about this change</a:t>
          </a:r>
        </a:p>
        <a:p>
          <a:pPr marL="228600" lvl="1" indent="-228600" algn="l" defTabSz="1111250" rtl="0">
            <a:lnSpc>
              <a:spcPct val="90000"/>
            </a:lnSpc>
            <a:spcBef>
              <a:spcPct val="0"/>
            </a:spcBef>
            <a:spcAft>
              <a:spcPct val="20000"/>
            </a:spcAft>
            <a:buChar char="••"/>
          </a:pPr>
          <a:r>
            <a:rPr lang="en-US" sz="2500" kern="1200" dirty="0"/>
            <a:t>Help identify persons who are exempt and provide support to verify/prove exemption</a:t>
          </a:r>
        </a:p>
        <a:p>
          <a:pPr marL="228600" lvl="1" indent="-228600" algn="l" defTabSz="1111250" rtl="0">
            <a:lnSpc>
              <a:spcPct val="90000"/>
            </a:lnSpc>
            <a:spcBef>
              <a:spcPct val="0"/>
            </a:spcBef>
            <a:spcAft>
              <a:spcPct val="20000"/>
            </a:spcAft>
            <a:buChar char="••"/>
          </a:pPr>
          <a:r>
            <a:rPr lang="en-US" sz="2500" kern="1200" dirty="0"/>
            <a:t>Link people to employment, community service opportunities</a:t>
          </a:r>
        </a:p>
        <a:p>
          <a:pPr marL="228600" lvl="1" indent="-228600" algn="l" defTabSz="1111250" rtl="0">
            <a:lnSpc>
              <a:spcPct val="90000"/>
            </a:lnSpc>
            <a:spcBef>
              <a:spcPct val="0"/>
            </a:spcBef>
            <a:spcAft>
              <a:spcPct val="20000"/>
            </a:spcAft>
            <a:buChar char="••"/>
          </a:pPr>
          <a:r>
            <a:rPr lang="en-US" sz="2500" kern="1200" dirty="0"/>
            <a:t>Encourage clients to set up a MMC account so they have access to notices</a:t>
          </a:r>
        </a:p>
        <a:p>
          <a:pPr marL="228600" lvl="1" indent="-228600" algn="l" defTabSz="1111250" rtl="0">
            <a:lnSpc>
              <a:spcPct val="90000"/>
            </a:lnSpc>
            <a:spcBef>
              <a:spcPct val="0"/>
            </a:spcBef>
            <a:spcAft>
              <a:spcPct val="20000"/>
            </a:spcAft>
            <a:buChar char="••"/>
          </a:pPr>
          <a:r>
            <a:rPr lang="en-US" sz="2500" kern="1200" dirty="0"/>
            <a:t>Make sure people keep their address current</a:t>
          </a:r>
        </a:p>
      </dsp:txBody>
      <dsp:txXfrm>
        <a:off x="0" y="1269909"/>
        <a:ext cx="7886700" cy="30470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7D108-3756-4A37-862A-363FE1C3CF9A}">
      <dsp:nvSpPr>
        <dsp:cNvPr id="0" name=""/>
        <dsp:cNvSpPr/>
      </dsp:nvSpPr>
      <dsp:spPr>
        <a:xfrm>
          <a:off x="0" y="172403"/>
          <a:ext cx="78867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US" sz="3300" kern="1200" dirty="0"/>
            <a:t>Break into small groups and discuss the following:</a:t>
          </a:r>
        </a:p>
      </dsp:txBody>
      <dsp:txXfrm>
        <a:off x="62198" y="234601"/>
        <a:ext cx="7762304" cy="1149734"/>
      </dsp:txXfrm>
    </dsp:sp>
    <dsp:sp modelId="{E88CBF52-7622-4D05-B05F-056FF448B07D}">
      <dsp:nvSpPr>
        <dsp:cNvPr id="0" name=""/>
        <dsp:cNvSpPr/>
      </dsp:nvSpPr>
      <dsp:spPr>
        <a:xfrm>
          <a:off x="0" y="1446534"/>
          <a:ext cx="7886700" cy="273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41910" rIns="234696" bIns="41910" numCol="1" spcCol="1270" anchor="t" anchorCtr="0">
          <a:noAutofit/>
        </a:bodyPr>
        <a:lstStyle/>
        <a:p>
          <a:pPr marL="228600" lvl="1" indent="-228600" algn="l" defTabSz="1155700" rtl="0">
            <a:lnSpc>
              <a:spcPct val="90000"/>
            </a:lnSpc>
            <a:spcBef>
              <a:spcPct val="0"/>
            </a:spcBef>
            <a:spcAft>
              <a:spcPct val="20000"/>
            </a:spcAft>
            <a:buChar char="••"/>
          </a:pPr>
          <a:r>
            <a:rPr lang="en-US" sz="2600" kern="1200" dirty="0"/>
            <a:t>How can you help identify exempt </a:t>
          </a:r>
          <a:r>
            <a:rPr lang="en-US" sz="2600" kern="1200" dirty="0" smtClean="0"/>
            <a:t>clients?</a:t>
          </a:r>
          <a:endParaRPr lang="en-US" sz="2600" kern="1200" dirty="0"/>
        </a:p>
        <a:p>
          <a:pPr marL="228600" lvl="1" indent="-228600" algn="l" defTabSz="1155700" rtl="0">
            <a:lnSpc>
              <a:spcPct val="90000"/>
            </a:lnSpc>
            <a:spcBef>
              <a:spcPct val="0"/>
            </a:spcBef>
            <a:spcAft>
              <a:spcPct val="20000"/>
            </a:spcAft>
            <a:buChar char="••"/>
          </a:pPr>
          <a:r>
            <a:rPr lang="en-US" sz="2600" kern="1200" dirty="0"/>
            <a:t>What can you do to assist with completion of exemption </a:t>
          </a:r>
          <a:r>
            <a:rPr lang="en-US" sz="2600" kern="1200" dirty="0" smtClean="0"/>
            <a:t>requests?</a:t>
          </a:r>
          <a:endParaRPr lang="en-US" sz="2600" kern="1200" dirty="0"/>
        </a:p>
        <a:p>
          <a:pPr marL="228600" lvl="1" indent="-228600" algn="l" defTabSz="1155700" rtl="0">
            <a:lnSpc>
              <a:spcPct val="90000"/>
            </a:lnSpc>
            <a:spcBef>
              <a:spcPct val="0"/>
            </a:spcBef>
            <a:spcAft>
              <a:spcPct val="20000"/>
            </a:spcAft>
            <a:buChar char="••"/>
          </a:pPr>
          <a:r>
            <a:rPr lang="en-US" sz="2600" kern="1200" dirty="0"/>
            <a:t>How else does this need to be communicated to ensure everyone who needs to know, </a:t>
          </a:r>
          <a:r>
            <a:rPr lang="en-US" sz="2600" kern="1200" dirty="0" smtClean="0"/>
            <a:t>knows? </a:t>
          </a:r>
          <a:endParaRPr lang="en-US" sz="2600" kern="1200" dirty="0"/>
        </a:p>
        <a:p>
          <a:pPr marL="228600" lvl="1" indent="-228600" algn="l" defTabSz="1155700" rtl="0">
            <a:lnSpc>
              <a:spcPct val="90000"/>
            </a:lnSpc>
            <a:spcBef>
              <a:spcPct val="0"/>
            </a:spcBef>
            <a:spcAft>
              <a:spcPct val="20000"/>
            </a:spcAft>
            <a:buChar char="••"/>
          </a:pPr>
          <a:r>
            <a:rPr lang="en-US" sz="2600" kern="1200" dirty="0"/>
            <a:t>What else would you need from the state staff to ensure this </a:t>
          </a:r>
          <a:r>
            <a:rPr lang="en-US" sz="2600" kern="1200" dirty="0" smtClean="0"/>
            <a:t>works? </a:t>
          </a:r>
          <a:r>
            <a:rPr lang="en-US" sz="2600" kern="1200" dirty="0"/>
            <a:t>				  </a:t>
          </a:r>
        </a:p>
      </dsp:txBody>
      <dsp:txXfrm>
        <a:off x="0" y="1446534"/>
        <a:ext cx="7886700" cy="2732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483EA-0566-4C6B-B88C-A21DD705D0D2}">
      <dsp:nvSpPr>
        <dsp:cNvPr id="0" name=""/>
        <dsp:cNvSpPr/>
      </dsp:nvSpPr>
      <dsp:spPr>
        <a:xfrm>
          <a:off x="0" y="36436"/>
          <a:ext cx="6813095" cy="20945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2017: Entire state exempted from work requirement </a:t>
          </a:r>
        </a:p>
      </dsp:txBody>
      <dsp:txXfrm>
        <a:off x="102250" y="138686"/>
        <a:ext cx="6608595" cy="1890092"/>
      </dsp:txXfrm>
    </dsp:sp>
    <dsp:sp modelId="{9FE40ACB-619C-424F-A65A-76B7A51E132B}">
      <dsp:nvSpPr>
        <dsp:cNvPr id="0" name=""/>
        <dsp:cNvSpPr/>
      </dsp:nvSpPr>
      <dsp:spPr>
        <a:xfrm>
          <a:off x="0" y="2220308"/>
          <a:ext cx="6813095" cy="20945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dirty="0"/>
            <a:t>January 1, 2018: FNS has ruled the exemption from work requirement no longer applies to </a:t>
          </a:r>
          <a:r>
            <a:rPr lang="en-US" sz="3100" kern="1200" dirty="0" err="1"/>
            <a:t>DuPage</a:t>
          </a:r>
          <a:r>
            <a:rPr lang="en-US" sz="3100" kern="1200" dirty="0"/>
            <a:t> County residents </a:t>
          </a:r>
        </a:p>
      </dsp:txBody>
      <dsp:txXfrm>
        <a:off x="102250" y="2322558"/>
        <a:ext cx="6608595" cy="1890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72C24-FC3C-4499-9540-68D2D8D454E8}">
      <dsp:nvSpPr>
        <dsp:cNvPr id="0" name=""/>
        <dsp:cNvSpPr/>
      </dsp:nvSpPr>
      <dsp:spPr>
        <a:xfrm>
          <a:off x="-6534664" y="-999389"/>
          <a:ext cx="7777786" cy="7777786"/>
        </a:xfrm>
        <a:prstGeom prst="blockArc">
          <a:avLst>
            <a:gd name="adj1" fmla="val 18900000"/>
            <a:gd name="adj2" fmla="val 2700000"/>
            <a:gd name="adj3" fmla="val 278"/>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19CF1E-6F4A-4D27-9E4C-3ED541C76576}">
      <dsp:nvSpPr>
        <dsp:cNvPr id="0" name=""/>
        <dsp:cNvSpPr/>
      </dsp:nvSpPr>
      <dsp:spPr>
        <a:xfrm>
          <a:off x="650504" y="399224"/>
          <a:ext cx="7752853" cy="979173"/>
        </a:xfrm>
        <a:prstGeom prst="rect">
          <a:avLst/>
        </a:prstGeom>
        <a:solidFill>
          <a:srgbClr val="01416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5678" tIns="71120" rIns="71120" bIns="71120" numCol="1" spcCol="1270" anchor="ctr" anchorCtr="0">
          <a:noAutofit/>
        </a:bodyPr>
        <a:lstStyle/>
        <a:p>
          <a:pPr lvl="0" algn="l" defTabSz="1244600" rtl="0">
            <a:lnSpc>
              <a:spcPct val="90000"/>
            </a:lnSpc>
            <a:spcBef>
              <a:spcPct val="0"/>
            </a:spcBef>
            <a:spcAft>
              <a:spcPct val="35000"/>
            </a:spcAft>
          </a:pPr>
          <a:r>
            <a:rPr lang="en-US" sz="2800" b="0" kern="1200" dirty="0"/>
            <a:t>Beginning January 1, 2018 through December 31, 2020 </a:t>
          </a:r>
          <a:endParaRPr lang="en-US" sz="2800" kern="1200" dirty="0"/>
        </a:p>
      </dsp:txBody>
      <dsp:txXfrm>
        <a:off x="650504" y="399224"/>
        <a:ext cx="7752853" cy="979173"/>
      </dsp:txXfrm>
    </dsp:sp>
    <dsp:sp modelId="{0DC7A59D-2A9D-481D-9262-1FDB5B420495}">
      <dsp:nvSpPr>
        <dsp:cNvPr id="0" name=""/>
        <dsp:cNvSpPr/>
      </dsp:nvSpPr>
      <dsp:spPr>
        <a:xfrm>
          <a:off x="94853" y="333159"/>
          <a:ext cx="1111303" cy="11113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CCCFAF0-8430-45EF-B7F4-3BA61077AEFC}">
      <dsp:nvSpPr>
        <dsp:cNvPr id="0" name=""/>
        <dsp:cNvSpPr/>
      </dsp:nvSpPr>
      <dsp:spPr>
        <a:xfrm>
          <a:off x="1160213" y="1778085"/>
          <a:ext cx="7243145" cy="889042"/>
        </a:xfrm>
        <a:prstGeom prst="rect">
          <a:avLst/>
        </a:prstGeom>
        <a:solidFill>
          <a:srgbClr val="6655AC"/>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5678" tIns="71120" rIns="71120" bIns="71120" numCol="1" spcCol="1270" anchor="ctr" anchorCtr="0">
          <a:noAutofit/>
        </a:bodyPr>
        <a:lstStyle/>
        <a:p>
          <a:pPr lvl="0" algn="l" defTabSz="1244600" rtl="0">
            <a:lnSpc>
              <a:spcPct val="90000"/>
            </a:lnSpc>
            <a:spcBef>
              <a:spcPct val="0"/>
            </a:spcBef>
            <a:spcAft>
              <a:spcPct val="35000"/>
            </a:spcAft>
          </a:pPr>
          <a:r>
            <a:rPr lang="en-US" sz="2800" kern="1200" dirty="0"/>
            <a:t>Age 18-49 non-exempt SNAP recipients</a:t>
          </a:r>
        </a:p>
      </dsp:txBody>
      <dsp:txXfrm>
        <a:off x="1160213" y="1778085"/>
        <a:ext cx="7243145" cy="889042"/>
      </dsp:txXfrm>
    </dsp:sp>
    <dsp:sp modelId="{9C627802-C958-4055-ADFF-4B4706B0B41B}">
      <dsp:nvSpPr>
        <dsp:cNvPr id="0" name=""/>
        <dsp:cNvSpPr/>
      </dsp:nvSpPr>
      <dsp:spPr>
        <a:xfrm>
          <a:off x="604561" y="1666954"/>
          <a:ext cx="1111303" cy="11113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6ECAA3D-3A58-41F0-8AF9-BC97C6B961A0}">
      <dsp:nvSpPr>
        <dsp:cNvPr id="0" name=""/>
        <dsp:cNvSpPr/>
      </dsp:nvSpPr>
      <dsp:spPr>
        <a:xfrm>
          <a:off x="1160213" y="3111880"/>
          <a:ext cx="7243145" cy="889042"/>
        </a:xfrm>
        <a:prstGeom prst="rect">
          <a:avLst/>
        </a:prstGeom>
        <a:solidFill>
          <a:srgbClr val="006EB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5678" tIns="71120" rIns="71120" bIns="71120" numCol="1" spcCol="1270" anchor="ctr" anchorCtr="0">
          <a:noAutofit/>
        </a:bodyPr>
        <a:lstStyle/>
        <a:p>
          <a:pPr lvl="0" algn="l" defTabSz="1244600" rtl="0">
            <a:lnSpc>
              <a:spcPct val="90000"/>
            </a:lnSpc>
            <a:spcBef>
              <a:spcPct val="0"/>
            </a:spcBef>
            <a:spcAft>
              <a:spcPct val="35000"/>
            </a:spcAft>
          </a:pPr>
          <a:r>
            <a:rPr lang="en-US" sz="2800" kern="1200" dirty="0"/>
            <a:t>Who </a:t>
          </a:r>
          <a:r>
            <a:rPr lang="en-US" sz="2800" i="1" kern="1200" dirty="0"/>
            <a:t>live</a:t>
          </a:r>
          <a:r>
            <a:rPr lang="en-US" sz="2800" kern="1200" dirty="0"/>
            <a:t> in DuPage County</a:t>
          </a:r>
        </a:p>
      </dsp:txBody>
      <dsp:txXfrm>
        <a:off x="1160213" y="3111880"/>
        <a:ext cx="7243145" cy="889042"/>
      </dsp:txXfrm>
    </dsp:sp>
    <dsp:sp modelId="{A9BB64AA-8F4C-4E11-8EFD-3C61D20FF80F}">
      <dsp:nvSpPr>
        <dsp:cNvPr id="0" name=""/>
        <dsp:cNvSpPr/>
      </dsp:nvSpPr>
      <dsp:spPr>
        <a:xfrm>
          <a:off x="604561" y="3000749"/>
          <a:ext cx="1111303" cy="11113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85B205-CB51-4984-B719-EEAD9FC05983}">
      <dsp:nvSpPr>
        <dsp:cNvPr id="0" name=""/>
        <dsp:cNvSpPr/>
      </dsp:nvSpPr>
      <dsp:spPr>
        <a:xfrm>
          <a:off x="650504" y="4445675"/>
          <a:ext cx="7752853" cy="889042"/>
        </a:xfrm>
        <a:prstGeom prst="rect">
          <a:avLst/>
        </a:prstGeom>
        <a:solidFill>
          <a:srgbClr val="008D7E"/>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5678" tIns="71120" rIns="71120" bIns="71120" numCol="1" spcCol="1270" anchor="ctr" anchorCtr="0">
          <a:noAutofit/>
        </a:bodyPr>
        <a:lstStyle/>
        <a:p>
          <a:pPr lvl="0" algn="l" defTabSz="1244600" rtl="0">
            <a:lnSpc>
              <a:spcPct val="90000"/>
            </a:lnSpc>
            <a:spcBef>
              <a:spcPct val="0"/>
            </a:spcBef>
            <a:spcAft>
              <a:spcPct val="35000"/>
            </a:spcAft>
          </a:pPr>
          <a:r>
            <a:rPr lang="en-US" sz="2800" b="0" kern="1200" dirty="0"/>
            <a:t>Can receive SNAP for 3 out </a:t>
          </a:r>
          <a:r>
            <a:rPr lang="en-US" sz="2800" b="0" kern="1200" dirty="0" smtClean="0"/>
            <a:t>of 36 </a:t>
          </a:r>
          <a:r>
            <a:rPr lang="en-US" sz="2800" b="0" kern="1200" dirty="0"/>
            <a:t>months  unless exempt or meet a work requirement</a:t>
          </a:r>
        </a:p>
      </dsp:txBody>
      <dsp:txXfrm>
        <a:off x="650504" y="4445675"/>
        <a:ext cx="7752853" cy="889042"/>
      </dsp:txXfrm>
    </dsp:sp>
    <dsp:sp modelId="{DA719D3F-FB72-4F7F-8C4D-EFA70F40F78D}">
      <dsp:nvSpPr>
        <dsp:cNvPr id="0" name=""/>
        <dsp:cNvSpPr/>
      </dsp:nvSpPr>
      <dsp:spPr>
        <a:xfrm>
          <a:off x="94853" y="4334544"/>
          <a:ext cx="1111303" cy="11113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77B20-0095-4F6D-BADA-51EBC0747E66}">
      <dsp:nvSpPr>
        <dsp:cNvPr id="0" name=""/>
        <dsp:cNvSpPr/>
      </dsp:nvSpPr>
      <dsp:spPr>
        <a:xfrm rot="10800000">
          <a:off x="1749853" y="143"/>
          <a:ext cx="5813206" cy="114249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3810"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IDHS currently reviewing cases to ensure information accurate and clients informed of requirements</a:t>
          </a:r>
        </a:p>
      </dsp:txBody>
      <dsp:txXfrm rot="10800000">
        <a:off x="2035477" y="143"/>
        <a:ext cx="5527582" cy="1142498"/>
      </dsp:txXfrm>
    </dsp:sp>
    <dsp:sp modelId="{B1E00EE3-19F5-4416-B8FE-EEC99B2FCCFA}">
      <dsp:nvSpPr>
        <dsp:cNvPr id="0" name=""/>
        <dsp:cNvSpPr/>
      </dsp:nvSpPr>
      <dsp:spPr>
        <a:xfrm>
          <a:off x="1178604" y="143"/>
          <a:ext cx="1142498" cy="11424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19E3F4F-F183-4D24-A549-EDE624F800D4}">
      <dsp:nvSpPr>
        <dsp:cNvPr id="0" name=""/>
        <dsp:cNvSpPr/>
      </dsp:nvSpPr>
      <dsp:spPr>
        <a:xfrm rot="10800000">
          <a:off x="1749853" y="1483687"/>
          <a:ext cx="5813206" cy="114249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3810"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Letters sent to persons currently SNAP enrolled informing of the new requirement beginning 2018</a:t>
          </a:r>
        </a:p>
      </dsp:txBody>
      <dsp:txXfrm rot="10800000">
        <a:off x="2035477" y="1483687"/>
        <a:ext cx="5527582" cy="1142498"/>
      </dsp:txXfrm>
    </dsp:sp>
    <dsp:sp modelId="{9260EE90-9F28-4C0E-9A11-AB6CEAD6B3EC}">
      <dsp:nvSpPr>
        <dsp:cNvPr id="0" name=""/>
        <dsp:cNvSpPr/>
      </dsp:nvSpPr>
      <dsp:spPr>
        <a:xfrm>
          <a:off x="1178604" y="1483687"/>
          <a:ext cx="1142498" cy="114249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2484588-FD6E-433B-8648-41B57CD45CA1}">
      <dsp:nvSpPr>
        <dsp:cNvPr id="0" name=""/>
        <dsp:cNvSpPr/>
      </dsp:nvSpPr>
      <dsp:spPr>
        <a:xfrm rot="10800000">
          <a:off x="1749853" y="2967230"/>
          <a:ext cx="5813206" cy="114249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3810"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Persons newly applying are being told of the requirement and provided a fact sheet</a:t>
          </a:r>
        </a:p>
      </dsp:txBody>
      <dsp:txXfrm rot="10800000">
        <a:off x="2035477" y="2967230"/>
        <a:ext cx="5527582" cy="1142498"/>
      </dsp:txXfrm>
    </dsp:sp>
    <dsp:sp modelId="{518F58BE-C10C-40AD-99E5-6C449B37406C}">
      <dsp:nvSpPr>
        <dsp:cNvPr id="0" name=""/>
        <dsp:cNvSpPr/>
      </dsp:nvSpPr>
      <dsp:spPr>
        <a:xfrm>
          <a:off x="1178604" y="2967230"/>
          <a:ext cx="1142498" cy="114249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01980CD-4744-4806-B093-24BB023286D5}">
      <dsp:nvSpPr>
        <dsp:cNvPr id="0" name=""/>
        <dsp:cNvSpPr/>
      </dsp:nvSpPr>
      <dsp:spPr>
        <a:xfrm rot="10800000">
          <a:off x="1749853" y="4450773"/>
          <a:ext cx="5813206" cy="1142498"/>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3810"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a:t>Children 60 days prior to 18</a:t>
          </a:r>
          <a:r>
            <a:rPr lang="en-US" sz="2400" kern="1200" baseline="30000" dirty="0"/>
            <a:t>th</a:t>
          </a:r>
          <a:r>
            <a:rPr lang="en-US" sz="2400" kern="1200" dirty="0"/>
            <a:t> birthday are told of requirement</a:t>
          </a:r>
        </a:p>
      </dsp:txBody>
      <dsp:txXfrm rot="10800000">
        <a:off x="2035477" y="4450773"/>
        <a:ext cx="5527582" cy="1142498"/>
      </dsp:txXfrm>
    </dsp:sp>
    <dsp:sp modelId="{EE51AC94-8EC5-428D-A1C3-138DEEE44875}">
      <dsp:nvSpPr>
        <dsp:cNvPr id="0" name=""/>
        <dsp:cNvSpPr/>
      </dsp:nvSpPr>
      <dsp:spPr>
        <a:xfrm>
          <a:off x="1178604" y="4450773"/>
          <a:ext cx="1142498" cy="114249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46CEB-C483-404B-AE62-24B1D14179D9}">
      <dsp:nvSpPr>
        <dsp:cNvPr id="0" name=""/>
        <dsp:cNvSpPr/>
      </dsp:nvSpPr>
      <dsp:spPr>
        <a:xfrm>
          <a:off x="0" y="0"/>
          <a:ext cx="6102350" cy="1357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a:t>Stacy lives at a local motel.  In exchange for her rent, Stacy cleans the hotel rooms. The motel owner provides her statement that she is working 80 hours a month.  Stacy meets the requirement.</a:t>
          </a:r>
        </a:p>
      </dsp:txBody>
      <dsp:txXfrm>
        <a:off x="66253" y="66253"/>
        <a:ext cx="5969844" cy="12246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8C7F7-6F24-4CFF-9376-631237261B84}">
      <dsp:nvSpPr>
        <dsp:cNvPr id="0" name=""/>
        <dsp:cNvSpPr/>
      </dsp:nvSpPr>
      <dsp:spPr>
        <a:xfrm>
          <a:off x="0" y="33981"/>
          <a:ext cx="5157216" cy="947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a:t>Paul receives General Assistance from the local township. He does 80 hours a month Workfare to receive this.  Paul meets the requirement.</a:t>
          </a:r>
        </a:p>
      </dsp:txBody>
      <dsp:txXfrm>
        <a:off x="46263" y="80244"/>
        <a:ext cx="5064690" cy="8551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7812372-BCE5-43C0-AEC3-3AB7FF16205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xmlns="" id="{602E3575-4ACE-4926-AF11-219C709C48F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4001DCD-2B6C-4C44-BE0D-46CF82099676}" type="datetimeFigureOut">
              <a:rPr lang="en-US" smtClean="0"/>
              <a:t>10/28/2019</a:t>
            </a:fld>
            <a:endParaRPr lang="en-US"/>
          </a:p>
        </p:txBody>
      </p:sp>
      <p:sp>
        <p:nvSpPr>
          <p:cNvPr id="4" name="Footer Placeholder 3">
            <a:extLst>
              <a:ext uri="{FF2B5EF4-FFF2-40B4-BE49-F238E27FC236}">
                <a16:creationId xmlns:a16="http://schemas.microsoft.com/office/drawing/2014/main" xmlns="" id="{403CBCB8-C88F-48CC-818B-72ADCA12671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C73B87E-8C3C-4A06-9068-79E134093E8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423BED0-F326-4C94-9E30-FBD2DD9CAD1B}" type="slidenum">
              <a:rPr lang="en-US" smtClean="0"/>
              <a:t>‹#›</a:t>
            </a:fld>
            <a:endParaRPr lang="en-US"/>
          </a:p>
        </p:txBody>
      </p:sp>
    </p:spTree>
    <p:extLst>
      <p:ext uri="{BB962C8B-B14F-4D97-AF65-F5344CB8AC3E}">
        <p14:creationId xmlns:p14="http://schemas.microsoft.com/office/powerpoint/2010/main" val="1020279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BEDD5A-AD8D-4718-86E5-F8593F5AD62B}" type="datetimeFigureOut">
              <a:rPr lang="en-US" smtClean="0"/>
              <a:t>10/28/2019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004D48-5AB5-4B39-96B8-B12BE45CCC65}" type="slidenum">
              <a:rPr lang="en-US" smtClean="0"/>
              <a:t>‹#›</a:t>
            </a:fld>
            <a:endParaRPr lang="en-US"/>
          </a:p>
        </p:txBody>
      </p:sp>
    </p:spTree>
    <p:extLst>
      <p:ext uri="{BB962C8B-B14F-4D97-AF65-F5344CB8AC3E}">
        <p14:creationId xmlns:p14="http://schemas.microsoft.com/office/powerpoint/2010/main" val="302860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04D48-5AB5-4B39-96B8-B12BE45CCC65}" type="slidenum">
              <a:rPr lang="en-US" smtClean="0"/>
              <a:t>1</a:t>
            </a:fld>
            <a:endParaRPr lang="en-US"/>
          </a:p>
        </p:txBody>
      </p:sp>
    </p:spTree>
    <p:extLst>
      <p:ext uri="{BB962C8B-B14F-4D97-AF65-F5344CB8AC3E}">
        <p14:creationId xmlns:p14="http://schemas.microsoft.com/office/powerpoint/2010/main" val="156389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0" y="4548457"/>
            <a:ext cx="5732949" cy="4571801"/>
          </a:xfrm>
        </p:spPr>
        <p:txBody>
          <a:bodyPr/>
          <a:lstStyle/>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11</a:t>
            </a:fld>
            <a:endParaRPr lang="en-US" dirty="0"/>
          </a:p>
        </p:txBody>
      </p:sp>
    </p:spTree>
    <p:extLst>
      <p:ext uri="{BB962C8B-B14F-4D97-AF65-F5344CB8AC3E}">
        <p14:creationId xmlns:p14="http://schemas.microsoft.com/office/powerpoint/2010/main" val="408225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0" y="4548457"/>
            <a:ext cx="5732949" cy="4571801"/>
          </a:xfrm>
        </p:spPr>
        <p:txBody>
          <a:bodyPr/>
          <a:lstStyle/>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12</a:t>
            </a:fld>
            <a:endParaRPr lang="en-US" dirty="0"/>
          </a:p>
        </p:txBody>
      </p:sp>
    </p:spTree>
    <p:extLst>
      <p:ext uri="{BB962C8B-B14F-4D97-AF65-F5344CB8AC3E}">
        <p14:creationId xmlns:p14="http://schemas.microsoft.com/office/powerpoint/2010/main" val="312813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0" y="4548457"/>
            <a:ext cx="5732949" cy="4571801"/>
          </a:xfrm>
        </p:spPr>
        <p:txBody>
          <a:bodyPr/>
          <a:lstStyle/>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13</a:t>
            </a:fld>
            <a:endParaRPr lang="en-US" dirty="0"/>
          </a:p>
        </p:txBody>
      </p:sp>
    </p:spTree>
    <p:extLst>
      <p:ext uri="{BB962C8B-B14F-4D97-AF65-F5344CB8AC3E}">
        <p14:creationId xmlns:p14="http://schemas.microsoft.com/office/powerpoint/2010/main" val="189684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dirty="0"/>
              <a:t>States typically will not have the information needed </a:t>
            </a:r>
            <a:r>
              <a:rPr lang="en-US" i="1" dirty="0"/>
              <a:t>to exempt ABAWDs </a:t>
            </a:r>
            <a:r>
              <a:rPr lang="en-US" dirty="0"/>
              <a:t>in the case file</a:t>
            </a:r>
          </a:p>
          <a:p>
            <a:r>
              <a:rPr lang="en-US" dirty="0"/>
              <a:t>Sorting whether the rule applies requires an individual assessment</a:t>
            </a:r>
          </a:p>
          <a:p>
            <a:r>
              <a:rPr lang="en-US" dirty="0"/>
              <a:t>Incorrectly applying the rule may result in eligible individuals losing benefits</a:t>
            </a:r>
          </a:p>
          <a:p>
            <a:endParaRPr lang="en-US" dirty="0"/>
          </a:p>
          <a:p>
            <a:r>
              <a:rPr lang="en-US" sz="2900" dirty="0">
                <a:solidFill>
                  <a:schemeClr val="tx2"/>
                </a:solidFill>
              </a:rPr>
              <a:t>The work for 2018 is to identify participants who might be an individual subject to the time limit</a:t>
            </a:r>
          </a:p>
          <a:p>
            <a:pPr lvl="1">
              <a:buFont typeface="Arial" panose="020B0604020202020204" pitchFamily="34" charset="0"/>
              <a:buChar char="•"/>
            </a:pPr>
            <a:r>
              <a:rPr lang="en-US" sz="2400" dirty="0">
                <a:solidFill>
                  <a:schemeClr val="tx2"/>
                </a:solidFill>
              </a:rPr>
              <a:t>The information needed to exempt ABAWDs is typically not in the case file</a:t>
            </a:r>
          </a:p>
          <a:p>
            <a:pPr lvl="1">
              <a:buFont typeface="Arial" panose="020B0604020202020204" pitchFamily="34" charset="0"/>
              <a:buChar char="•"/>
            </a:pPr>
            <a:r>
              <a:rPr lang="en-US" sz="2400" dirty="0">
                <a:solidFill>
                  <a:schemeClr val="tx2"/>
                </a:solidFill>
              </a:rPr>
              <a:t>Sorting whether the rule applies requires an individual assessment</a:t>
            </a:r>
          </a:p>
          <a:p>
            <a:pPr lvl="1">
              <a:buFont typeface="Arial" panose="020B0604020202020204" pitchFamily="34" charset="0"/>
              <a:buChar char="•"/>
            </a:pPr>
            <a:r>
              <a:rPr lang="en-US" sz="2400" dirty="0">
                <a:solidFill>
                  <a:schemeClr val="tx2"/>
                </a:solidFill>
              </a:rPr>
              <a:t>Incorrectly applying the rule may result in eligible individuals losing benefits</a:t>
            </a:r>
          </a:p>
          <a:p>
            <a:pPr lvl="1">
              <a:buFont typeface="Arial" panose="020B0604020202020204" pitchFamily="34" charset="0"/>
              <a:buChar char="•"/>
            </a:pPr>
            <a:r>
              <a:rPr lang="en-US" sz="2400" dirty="0">
                <a:solidFill>
                  <a:schemeClr val="tx2"/>
                </a:solidFill>
              </a:rPr>
              <a:t>SNAP agencies need operational capacity prior to the time limit returning</a:t>
            </a:r>
          </a:p>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16</a:t>
            </a:fld>
            <a:endParaRPr lang="en-US"/>
          </a:p>
        </p:txBody>
      </p:sp>
    </p:spTree>
    <p:extLst>
      <p:ext uri="{BB962C8B-B14F-4D97-AF65-F5344CB8AC3E}">
        <p14:creationId xmlns:p14="http://schemas.microsoft.com/office/powerpoint/2010/main" val="142546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BED3D6-B8A7-438C-9614-9219F34DBDF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9380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9058BB-BA44-48E1-8F3A-D44FD80A573F}" type="slidenum">
              <a:rPr lang="en-US" smtClean="0"/>
              <a:t>21</a:t>
            </a:fld>
            <a:endParaRPr lang="en-US"/>
          </a:p>
        </p:txBody>
      </p:sp>
    </p:spTree>
    <p:extLst>
      <p:ext uri="{BB962C8B-B14F-4D97-AF65-F5344CB8AC3E}">
        <p14:creationId xmlns:p14="http://schemas.microsoft.com/office/powerpoint/2010/main" val="3294425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9058BB-BA44-48E1-8F3A-D44FD80A573F}" type="slidenum">
              <a:rPr lang="en-US" smtClean="0"/>
              <a:t>24</a:t>
            </a:fld>
            <a:endParaRPr lang="en-US"/>
          </a:p>
        </p:txBody>
      </p:sp>
    </p:spTree>
    <p:extLst>
      <p:ext uri="{BB962C8B-B14F-4D97-AF65-F5344CB8AC3E}">
        <p14:creationId xmlns:p14="http://schemas.microsoft.com/office/powerpoint/2010/main" val="786139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9058BB-BA44-48E1-8F3A-D44FD80A573F}" type="slidenum">
              <a:rPr lang="en-US" smtClean="0"/>
              <a:t>27</a:t>
            </a:fld>
            <a:endParaRPr lang="en-US"/>
          </a:p>
        </p:txBody>
      </p:sp>
    </p:spTree>
    <p:extLst>
      <p:ext uri="{BB962C8B-B14F-4D97-AF65-F5344CB8AC3E}">
        <p14:creationId xmlns:p14="http://schemas.microsoft.com/office/powerpoint/2010/main" val="9885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Fliers for clients – be sure that they are correct and consider just doing one</a:t>
            </a:r>
            <a:r>
              <a:rPr lang="en-US" baseline="0" dirty="0"/>
              <a:t> template version for the state that can be customized locally.   Most groups got them wrong on the first run out.  So, be sure that state partners and others with expertise review them. </a:t>
            </a:r>
            <a:endParaRPr lang="en-US" dirty="0"/>
          </a:p>
        </p:txBody>
      </p:sp>
      <p:sp>
        <p:nvSpPr>
          <p:cNvPr id="4" name="Slide Number Placeholder 3"/>
          <p:cNvSpPr>
            <a:spLocks noGrp="1"/>
          </p:cNvSpPr>
          <p:nvPr>
            <p:ph type="sldNum" sz="quarter" idx="10"/>
          </p:nvPr>
        </p:nvSpPr>
        <p:spPr/>
        <p:txBody>
          <a:bodyPr/>
          <a:lstStyle/>
          <a:p>
            <a:fld id="{9A261E63-5807-42A2-ACD6-205568C75537}" type="slidenum">
              <a:rPr lang="en-US" smtClean="0"/>
              <a:t>36</a:t>
            </a:fld>
            <a:endParaRPr lang="en-US"/>
          </a:p>
        </p:txBody>
      </p:sp>
    </p:spTree>
    <p:extLst>
      <p:ext uri="{BB962C8B-B14F-4D97-AF65-F5344CB8AC3E}">
        <p14:creationId xmlns:p14="http://schemas.microsoft.com/office/powerpoint/2010/main" val="365426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Fliers to send out,</a:t>
            </a:r>
          </a:p>
          <a:p>
            <a:r>
              <a:rPr lang="en-US" dirty="0"/>
              <a:t>Newsletters</a:t>
            </a:r>
          </a:p>
          <a:p>
            <a:r>
              <a:rPr lang="en-US" dirty="0"/>
              <a:t>Newsletter</a:t>
            </a:r>
            <a:r>
              <a:rPr lang="en-US" baseline="0" dirty="0"/>
              <a:t> they can use</a:t>
            </a:r>
          </a:p>
          <a:p>
            <a:r>
              <a:rPr lang="en-US" baseline="0" dirty="0"/>
              <a:t>PA and MA were constantly stealing from </a:t>
            </a:r>
            <a:r>
              <a:rPr lang="en-US" baseline="0" dirty="0" err="1"/>
              <a:t>eachother</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A261E63-5807-42A2-ACD6-205568C75537}" type="slidenum">
              <a:rPr lang="en-US" smtClean="0"/>
              <a:t>37</a:t>
            </a:fld>
            <a:endParaRPr lang="en-US"/>
          </a:p>
        </p:txBody>
      </p:sp>
    </p:spTree>
    <p:extLst>
      <p:ext uri="{BB962C8B-B14F-4D97-AF65-F5344CB8AC3E}">
        <p14:creationId xmlns:p14="http://schemas.microsoft.com/office/powerpoint/2010/main" val="247945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04D48-5AB5-4B39-96B8-B12BE45CCC65}" type="slidenum">
              <a:rPr lang="en-US" smtClean="0"/>
              <a:t>2</a:t>
            </a:fld>
            <a:endParaRPr lang="en-US"/>
          </a:p>
        </p:txBody>
      </p:sp>
    </p:spTree>
    <p:extLst>
      <p:ext uri="{BB962C8B-B14F-4D97-AF65-F5344CB8AC3E}">
        <p14:creationId xmlns:p14="http://schemas.microsoft.com/office/powerpoint/2010/main" val="337295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a:t>
            </a:r>
            <a:r>
              <a:rPr lang="en-US" baseline="0" dirty="0"/>
              <a:t> limit – not used in these headlines!</a:t>
            </a:r>
          </a:p>
          <a:p>
            <a:endParaRPr lang="en-US" baseline="0" dirty="0"/>
          </a:p>
          <a:p>
            <a:r>
              <a:rPr lang="en-US" baseline="0" dirty="0"/>
              <a:t>Talking points for locals is critical.  Food bankers are notorious for saying that can/will help anyone – because they will!  But, want to focus on the rule being unfair, etc.</a:t>
            </a:r>
            <a:endParaRPr lang="en-US" dirty="0"/>
          </a:p>
        </p:txBody>
      </p:sp>
      <p:sp>
        <p:nvSpPr>
          <p:cNvPr id="4" name="Slide Number Placeholder 3"/>
          <p:cNvSpPr>
            <a:spLocks noGrp="1"/>
          </p:cNvSpPr>
          <p:nvPr>
            <p:ph type="sldNum" sz="quarter" idx="10"/>
          </p:nvPr>
        </p:nvSpPr>
        <p:spPr/>
        <p:txBody>
          <a:bodyPr/>
          <a:lstStyle/>
          <a:p>
            <a:fld id="{9A261E63-5807-42A2-ACD6-205568C75537}" type="slidenum">
              <a:rPr lang="en-US" smtClean="0"/>
              <a:t>40</a:t>
            </a:fld>
            <a:endParaRPr lang="en-US"/>
          </a:p>
        </p:txBody>
      </p:sp>
    </p:spTree>
    <p:extLst>
      <p:ext uri="{BB962C8B-B14F-4D97-AF65-F5344CB8AC3E}">
        <p14:creationId xmlns:p14="http://schemas.microsoft.com/office/powerpoint/2010/main" val="159317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04D48-5AB5-4B39-96B8-B12BE45CCC65}" type="slidenum">
              <a:rPr lang="en-US" smtClean="0"/>
              <a:t>3</a:t>
            </a:fld>
            <a:endParaRPr lang="en-US"/>
          </a:p>
        </p:txBody>
      </p:sp>
    </p:spTree>
    <p:extLst>
      <p:ext uri="{BB962C8B-B14F-4D97-AF65-F5344CB8AC3E}">
        <p14:creationId xmlns:p14="http://schemas.microsoft.com/office/powerpoint/2010/main" val="244642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DC8522-C873-4538-A634-9AF6988CA74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2230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FEDERAL LAW – STATE has flexibility on how to implement, but they do not have a choice about implementing in the four counties.  </a:t>
            </a:r>
          </a:p>
          <a:p>
            <a:endParaRPr lang="en-US" baseline="0" dirty="0"/>
          </a:p>
          <a:p>
            <a:r>
              <a:rPr lang="en-US" baseline="0" dirty="0"/>
              <a:t>Note the importance of 3 full months.</a:t>
            </a:r>
          </a:p>
          <a:p>
            <a:endParaRPr lang="en-US" b="1" baseline="0" dirty="0"/>
          </a:p>
          <a:p>
            <a:r>
              <a:rPr lang="en-US" baseline="0" dirty="0"/>
              <a:t>Some job training activities count, some (like job search) do not.</a:t>
            </a:r>
          </a:p>
          <a:p>
            <a:r>
              <a:rPr lang="en-US" baseline="0" dirty="0"/>
              <a:t>States can decide what sorts of opportunities to provide – like counting volunteer work as an E&amp;T activity</a:t>
            </a:r>
          </a:p>
          <a:p>
            <a:endParaRPr lang="en-US" baseline="0" dirty="0"/>
          </a:p>
          <a:p>
            <a:r>
              <a:rPr lang="en-US" baseline="0" dirty="0"/>
              <a:t>But most states do not provide an opportunity to everyone</a:t>
            </a:r>
          </a:p>
          <a:p>
            <a:r>
              <a:rPr lang="en-US" baseline="0" dirty="0"/>
              <a:t>In that case, individual is limited to 3 months in 3 years unless he can find a job or qualifying training program on his own.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8DC8522-C873-4538-A634-9AF6988CA743}" type="slidenum">
              <a:rPr lang="en-US" smtClean="0"/>
              <a:t>6</a:t>
            </a:fld>
            <a:endParaRPr lang="en-US"/>
          </a:p>
        </p:txBody>
      </p:sp>
    </p:spTree>
    <p:extLst>
      <p:ext uri="{BB962C8B-B14F-4D97-AF65-F5344CB8AC3E}">
        <p14:creationId xmlns:p14="http://schemas.microsoft.com/office/powerpoint/2010/main" val="3490703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defTabSz="949478">
              <a:defRPr/>
            </a:pPr>
            <a:r>
              <a:rPr lang="en-US" b="1" dirty="0"/>
              <a:t>The ABAWD Exemption</a:t>
            </a:r>
            <a:r>
              <a:rPr lang="en-US" b="1" baseline="0" dirty="0"/>
              <a:t> – consider this the basic: “Is this person an ABAWD?” question . Emphasize the difference between the ABAWD exemption and individual exemptions</a:t>
            </a:r>
            <a:endParaRPr lang="en-US" dirty="0"/>
          </a:p>
        </p:txBody>
      </p:sp>
      <p:sp>
        <p:nvSpPr>
          <p:cNvPr id="4" name="Slide Number Placeholder 3"/>
          <p:cNvSpPr>
            <a:spLocks noGrp="1"/>
          </p:cNvSpPr>
          <p:nvPr>
            <p:ph type="sldNum" sz="quarter" idx="10"/>
          </p:nvPr>
        </p:nvSpPr>
        <p:spPr/>
        <p:txBody>
          <a:bodyPr/>
          <a:lstStyle/>
          <a:p>
            <a:fld id="{F8DC8522-C873-4538-A634-9AF6988CA743}" type="slidenum">
              <a:rPr lang="en-US" smtClean="0"/>
              <a:t>7</a:t>
            </a:fld>
            <a:endParaRPr lang="en-US"/>
          </a:p>
        </p:txBody>
      </p:sp>
    </p:spTree>
    <p:extLst>
      <p:ext uri="{BB962C8B-B14F-4D97-AF65-F5344CB8AC3E}">
        <p14:creationId xmlns:p14="http://schemas.microsoft.com/office/powerpoint/2010/main" val="346163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When unfitness for work is obvious to the eligibility worker, no statement or verification from medical personnel is needed.  FNS Guidance, Nov. 2015.</a:t>
            </a:r>
          </a:p>
          <a:p>
            <a:r>
              <a:rPr lang="en-US" dirty="0"/>
              <a:t>Best practices:</a:t>
            </a:r>
          </a:p>
          <a:p>
            <a:r>
              <a:rPr lang="en-US" dirty="0"/>
              <a:t>Worker training to identify individuals</a:t>
            </a:r>
          </a:p>
          <a:p>
            <a:r>
              <a:rPr lang="en-US" dirty="0"/>
              <a:t>Broad list of medical personnel who can verify unfitness</a:t>
            </a:r>
          </a:p>
          <a:p>
            <a:r>
              <a:rPr lang="en-US" dirty="0"/>
              <a:t>Clarity around length of unfit status</a:t>
            </a:r>
          </a:p>
          <a:p>
            <a:r>
              <a:rPr lang="en-US" dirty="0"/>
              <a:t>Built into the recertification process</a:t>
            </a:r>
          </a:p>
          <a:p>
            <a:pPr lvl="1"/>
            <a:r>
              <a:rPr lang="en-US" sz="2400" dirty="0"/>
              <a:t>Question on the application</a:t>
            </a:r>
          </a:p>
          <a:p>
            <a:pPr lvl="1"/>
            <a:r>
              <a:rPr lang="en-US" sz="2400" dirty="0"/>
              <a:t>Part of the interview</a:t>
            </a:r>
          </a:p>
          <a:p>
            <a:pPr lvl="1"/>
            <a:r>
              <a:rPr lang="en-US" sz="2400" dirty="0"/>
              <a:t>A simple, clear form for individuals to fill out.</a:t>
            </a:r>
          </a:p>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8</a:t>
            </a:fld>
            <a:endParaRPr lang="en-US"/>
          </a:p>
        </p:txBody>
      </p:sp>
    </p:spTree>
    <p:extLst>
      <p:ext uri="{BB962C8B-B14F-4D97-AF65-F5344CB8AC3E}">
        <p14:creationId xmlns:p14="http://schemas.microsoft.com/office/powerpoint/2010/main" val="208545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0" y="4548457"/>
            <a:ext cx="5732949" cy="4571801"/>
          </a:xfrm>
        </p:spPr>
        <p:txBody>
          <a:bodyPr/>
          <a:lstStyle/>
          <a:p>
            <a:r>
              <a:rPr lang="en-US" dirty="0"/>
              <a:t>OH </a:t>
            </a:r>
            <a:r>
              <a:rPr lang="en-US" dirty="0" err="1"/>
              <a:t>reimplemented</a:t>
            </a:r>
            <a:r>
              <a:rPr lang="en-US" baseline="0" dirty="0"/>
              <a:t> in parts of the state in 2013.  In Franklin County, agency contracted with OAFB to provide work experience/workfare opportunities to those subject to the time limit.  To do so, OAFB assessed each individual referred, in order to identify barriers to work and what the best placement, if any, was.  </a:t>
            </a:r>
            <a:r>
              <a:rPr lang="en-US" dirty="0"/>
              <a:t>They continue to do so.  Among</a:t>
            </a:r>
            <a:r>
              <a:rPr lang="en-US" baseline="0" dirty="0"/>
              <a:t> those referred by the agency were individuals over 50 and individuals clearly mentally or </a:t>
            </a:r>
            <a:r>
              <a:rPr lang="en-US" baseline="0"/>
              <a:t>physically unfit for work.</a:t>
            </a:r>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9</a:t>
            </a:fld>
            <a:endParaRPr lang="en-US" dirty="0"/>
          </a:p>
        </p:txBody>
      </p:sp>
    </p:spTree>
    <p:extLst>
      <p:ext uri="{BB962C8B-B14F-4D97-AF65-F5344CB8AC3E}">
        <p14:creationId xmlns:p14="http://schemas.microsoft.com/office/powerpoint/2010/main" val="143375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20" y="4548457"/>
            <a:ext cx="5732949" cy="4571801"/>
          </a:xfrm>
        </p:spPr>
        <p:txBody>
          <a:bodyPr/>
          <a:lstStyle/>
          <a:p>
            <a:endParaRPr lang="en-US" dirty="0"/>
          </a:p>
        </p:txBody>
      </p:sp>
      <p:sp>
        <p:nvSpPr>
          <p:cNvPr id="4" name="Slide Number Placeholder 3"/>
          <p:cNvSpPr>
            <a:spLocks noGrp="1"/>
          </p:cNvSpPr>
          <p:nvPr>
            <p:ph type="sldNum" sz="quarter" idx="10"/>
          </p:nvPr>
        </p:nvSpPr>
        <p:spPr/>
        <p:txBody>
          <a:bodyPr/>
          <a:lstStyle/>
          <a:p>
            <a:fld id="{8FF74F84-9B81-4E63-A60B-257E5F2BE5DD}" type="slidenum">
              <a:rPr lang="en-US" smtClean="0"/>
              <a:t>10</a:t>
            </a:fld>
            <a:endParaRPr lang="en-US" dirty="0"/>
          </a:p>
        </p:txBody>
      </p:sp>
    </p:spTree>
    <p:extLst>
      <p:ext uri="{BB962C8B-B14F-4D97-AF65-F5344CB8AC3E}">
        <p14:creationId xmlns:p14="http://schemas.microsoft.com/office/powerpoint/2010/main" val="63251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lvl1pPr>
              <a:defRPr sz="2100">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lvl1pPr>
              <a:defRPr sz="1575">
                <a:latin typeface="Franklin Gothic Book"/>
                <a:cs typeface="Franklin Gothic Book"/>
              </a:defRPr>
            </a:lvl1pPr>
            <a:lvl2pPr>
              <a:defRPr sz="1575">
                <a:latin typeface="Franklin Gothic Book"/>
                <a:cs typeface="Franklin Gothic Book"/>
              </a:defRPr>
            </a:lvl2pPr>
            <a:lvl3pPr>
              <a:defRPr sz="1350">
                <a:latin typeface="Franklin Gothic Book"/>
                <a:cs typeface="Franklin Gothic Book"/>
              </a:defRPr>
            </a:lvl3pPr>
            <a:lvl4pPr>
              <a:defRPr sz="1200">
                <a:latin typeface="Franklin Gothic Book"/>
                <a:cs typeface="Franklin Gothic Book"/>
              </a:defRPr>
            </a:lvl4pPr>
            <a:lvl5pPr>
              <a:defRPr sz="1050">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dirty="0">
              <a:solidFill>
                <a:prstClr val="black"/>
              </a:solidFill>
              <a:latin typeface="Arial" pitchFamily="34" charset="0"/>
              <a:ea typeface="ＭＳ Ｐゴシック"/>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F8296727-BE47-4DDB-B3B7-C71239036FA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5901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Rectangle 9"/>
          <p:cNvSpPr/>
          <p:nvPr userDrawn="1"/>
        </p:nvSpPr>
        <p:spPr>
          <a:xfrm>
            <a:off x="0" y="0"/>
            <a:ext cx="9144000" cy="60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109608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10" name="Rectangle 9"/>
          <p:cNvSpPr/>
          <p:nvPr userDrawn="1"/>
        </p:nvSpPr>
        <p:spPr>
          <a:xfrm>
            <a:off x="0" y="0"/>
            <a:ext cx="9144000" cy="609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1350">
              <a:solidFill>
                <a:prstClr val="white"/>
              </a:solidFill>
            </a:endParaRPr>
          </a:p>
        </p:txBody>
      </p:sp>
      <p:sp>
        <p:nvSpPr>
          <p:cNvPr id="3" name="Rectangle 2"/>
          <p:cNvSpPr/>
          <p:nvPr userDrawn="1"/>
        </p:nvSpPr>
        <p:spPr>
          <a:xfrm>
            <a:off x="7848600" y="6172200"/>
            <a:ext cx="990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1350">
              <a:solidFill>
                <a:prstClr val="white"/>
              </a:solidFill>
            </a:endParaRPr>
          </a:p>
        </p:txBody>
      </p:sp>
    </p:spTree>
    <p:extLst>
      <p:ext uri="{BB962C8B-B14F-4D97-AF65-F5344CB8AC3E}">
        <p14:creationId xmlns:p14="http://schemas.microsoft.com/office/powerpoint/2010/main" val="85137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527300" cy="365125"/>
          </a:xfrm>
          <a:prstGeom prst="rect">
            <a:avLst/>
          </a:prstGeom>
        </p:spPr>
        <p:txBody>
          <a:bodyPr/>
          <a:lstStyle>
            <a:lvl1pPr>
              <a:defRPr/>
            </a:lvl1pPr>
          </a:lstStyle>
          <a:p>
            <a:pPr defTabSz="342900" fontAlgn="base">
              <a:spcBef>
                <a:spcPct val="0"/>
              </a:spcBef>
              <a:spcAft>
                <a:spcPct val="0"/>
              </a:spcAft>
              <a:defRPr/>
            </a:pPr>
            <a:fld id="{93EED5BC-A6FB-4037-9188-53B97643D173}" type="datetime1">
              <a:rPr lang="en-US" smtClean="0">
                <a:solidFill>
                  <a:prstClr val="black"/>
                </a:solidFill>
                <a:latin typeface="Arial" pitchFamily="34" charset="0"/>
                <a:ea typeface="ＭＳ Ｐゴシック"/>
              </a:rPr>
              <a:pPr defTabSz="342900" fontAlgn="base">
                <a:spcBef>
                  <a:spcPct val="0"/>
                </a:spcBef>
                <a:spcAft>
                  <a:spcPct val="0"/>
                </a:spcAft>
                <a:defRPr/>
              </a:pPr>
              <a:t>10/28/2019</a:t>
            </a:fld>
            <a:endParaRPr lang="en-US">
              <a:solidFill>
                <a:prstClr val="black"/>
              </a:solidFill>
              <a:latin typeface="Arial" pitchFamily="34" charset="0"/>
              <a:ea typeface="ＭＳ Ｐゴシック"/>
            </a:endParaRPr>
          </a:p>
        </p:txBody>
      </p:sp>
      <p:sp>
        <p:nvSpPr>
          <p:cNvPr id="5" name="Slide Number Placeholder 5"/>
          <p:cNvSpPr>
            <a:spLocks noGrp="1"/>
          </p:cNvSpPr>
          <p:nvPr>
            <p:ph type="sldNum" sz="quarter" idx="11"/>
          </p:nvPr>
        </p:nvSpPr>
        <p:spPr/>
        <p:txBody>
          <a:bodyPr/>
          <a:lstStyle>
            <a:lvl1pPr>
              <a:defRPr/>
            </a:lvl1pPr>
          </a:lstStyle>
          <a:p>
            <a:pPr>
              <a:defRPr/>
            </a:pPr>
            <a:fld id="{39F80106-4630-44BB-8822-5BCD4E53463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18669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5" name="Rectangle 14"/>
          <p:cNvSpPr/>
          <p:nvPr/>
        </p:nvSpPr>
        <p:spPr>
          <a:xfrm>
            <a:off x="0" y="0"/>
            <a:ext cx="9144000" cy="621792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304800" y="228600"/>
            <a:ext cx="8534400" cy="571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722313" y="4406900"/>
            <a:ext cx="7772400" cy="1362075"/>
          </a:xfrm>
        </p:spPr>
        <p:txBody>
          <a:bodyPr anchor="t"/>
          <a:lstStyle>
            <a:lvl1pPr algn="l">
              <a:defRPr sz="4000" b="1" cap="all">
                <a:solidFill>
                  <a:srgbClr val="01416D"/>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6EB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0" y="6217920"/>
            <a:ext cx="9144000" cy="640080"/>
            <a:chOff x="0" y="6217920"/>
            <a:chExt cx="9144000" cy="640080"/>
          </a:xfrm>
        </p:grpSpPr>
        <p:sp>
          <p:nvSpPr>
            <p:cNvPr id="8" name="Rectangle 7"/>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6655AC"/>
                </a:solidFill>
              </a:endParaRPr>
            </a:p>
          </p:txBody>
        </p:sp>
        <p:sp>
          <p:nvSpPr>
            <p:cNvPr id="10" name="Rectangle 9"/>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grpSp>
        <p:nvGrpSpPr>
          <p:cNvPr id="5" name="Group 4"/>
          <p:cNvGrpSpPr/>
          <p:nvPr/>
        </p:nvGrpSpPr>
        <p:grpSpPr>
          <a:xfrm>
            <a:off x="2971800" y="309694"/>
            <a:ext cx="3276600" cy="3114718"/>
            <a:chOff x="2971800" y="309694"/>
            <a:chExt cx="3276600" cy="3114718"/>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75985"/>
            <a:stretch/>
          </p:blipFill>
          <p:spPr>
            <a:xfrm>
              <a:off x="2971800" y="309694"/>
              <a:ext cx="3200400" cy="3114718"/>
            </a:xfrm>
            <a:prstGeom prst="rect">
              <a:avLst/>
            </a:prstGeom>
          </p:spPr>
        </p:pic>
        <p:sp>
          <p:nvSpPr>
            <p:cNvPr id="4" name="Rounded Rectangle 3"/>
            <p:cNvSpPr/>
            <p:nvPr/>
          </p:nvSpPr>
          <p:spPr>
            <a:xfrm>
              <a:off x="5943600" y="685800"/>
              <a:ext cx="304800" cy="2362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82025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8" name="Group 7"/>
          <p:cNvGrpSpPr/>
          <p:nvPr/>
        </p:nvGrpSpPr>
        <p:grpSpPr>
          <a:xfrm>
            <a:off x="0" y="6324600"/>
            <a:ext cx="9144000" cy="533400"/>
            <a:chOff x="0" y="6217920"/>
            <a:chExt cx="9144000" cy="640080"/>
          </a:xfrm>
        </p:grpSpPr>
        <p:sp>
          <p:nvSpPr>
            <p:cNvPr id="9" name="Rectangle 8"/>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600">
                <a:solidFill>
                  <a:prstClr val="white"/>
                </a:solidFill>
              </a:endParaRPr>
            </a:p>
          </p:txBody>
        </p:sp>
        <p:sp>
          <p:nvSpPr>
            <p:cNvPr id="10" name="Rectangle 9"/>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5"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
        <p:nvSpPr>
          <p:cNvPr id="17" name="Text Placeholder 17"/>
          <p:cNvSpPr>
            <a:spLocks noGrp="1"/>
          </p:cNvSpPr>
          <p:nvPr>
            <p:ph type="body" sz="quarter" idx="11"/>
          </p:nvPr>
        </p:nvSpPr>
        <p:spPr>
          <a:xfrm>
            <a:off x="0" y="1371600"/>
            <a:ext cx="9144000" cy="4846638"/>
          </a:xfrm>
        </p:spPr>
        <p:txBody>
          <a:bodyPr/>
          <a:lstStyle>
            <a:lvl1pPr>
              <a:defRPr>
                <a:latin typeface="Arial" panose="020B0604020202020204" pitchFamily="34" charset="0"/>
                <a:cs typeface="Arial" panose="020B0604020202020204" pitchFamily="34" charset="0"/>
              </a:defRPr>
            </a:lvl1pPr>
            <a:lvl2pPr>
              <a:defRPr>
                <a:solidFill>
                  <a:srgbClr val="008D7E"/>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19"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6" name="Group 5"/>
          <p:cNvGrpSpPr/>
          <p:nvPr/>
        </p:nvGrpSpPr>
        <p:grpSpPr>
          <a:xfrm>
            <a:off x="7924800" y="0"/>
            <a:ext cx="1219200" cy="1333500"/>
            <a:chOff x="7924800" y="0"/>
            <a:chExt cx="1219200" cy="1333500"/>
          </a:xfrm>
        </p:grpSpPr>
        <p:sp>
          <p:nvSpPr>
            <p:cNvPr id="4" name="Rectangle 3"/>
            <p:cNvSpPr/>
            <p:nvPr/>
          </p:nvSpPr>
          <p:spPr>
            <a:xfrm>
              <a:off x="8001000" y="0"/>
              <a:ext cx="1143000" cy="1066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7924800" y="304800"/>
              <a:ext cx="9144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784"/>
                      </a14:imgEffect>
                    </a14:imgLayer>
                  </a14:imgProps>
                </a:ext>
                <a:ext uri="{28A0092B-C50C-407E-A947-70E740481C1C}">
                  <a14:useLocalDpi xmlns:a14="http://schemas.microsoft.com/office/drawing/2010/main" val="0"/>
                </a:ext>
              </a:extLst>
            </a:blip>
            <a:srcRect r="75985"/>
            <a:stretch/>
          </p:blipFill>
          <p:spPr>
            <a:xfrm>
              <a:off x="7970237" y="418411"/>
              <a:ext cx="823526" cy="801478"/>
            </a:xfrm>
            <a:prstGeom prst="rect">
              <a:avLst/>
            </a:prstGeom>
          </p:spPr>
        </p:pic>
      </p:grpSp>
    </p:spTree>
    <p:extLst>
      <p:ext uri="{BB962C8B-B14F-4D97-AF65-F5344CB8AC3E}">
        <p14:creationId xmlns:p14="http://schemas.microsoft.com/office/powerpoint/2010/main" val="115981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8D7E"/>
                </a:solidFill>
              </a:defRPr>
            </a:lvl1pPr>
            <a:lvl2pPr>
              <a:defRPr sz="2000">
                <a:solidFill>
                  <a:srgbClr val="006EB7"/>
                </a:solidFill>
              </a:defRPr>
            </a:lvl2pPr>
            <a:lvl3pPr>
              <a:defRPr sz="1800">
                <a:solidFill>
                  <a:srgbClr val="01416D"/>
                </a:solidFill>
              </a:defRPr>
            </a:lvl3pPr>
            <a:lvl4pPr>
              <a:defRPr sz="1600">
                <a:solidFill>
                  <a:srgbClr val="008D7E"/>
                </a:solidFill>
              </a:defRPr>
            </a:lvl4pPr>
            <a:lvl5pPr>
              <a:defRPr sz="1600">
                <a:solidFill>
                  <a:srgbClr val="006EB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8D7E"/>
                </a:solidFill>
              </a:defRPr>
            </a:lvl1pPr>
            <a:lvl2pPr>
              <a:defRPr sz="2000">
                <a:solidFill>
                  <a:srgbClr val="006EB7"/>
                </a:solidFill>
              </a:defRPr>
            </a:lvl2pPr>
            <a:lvl3pPr>
              <a:defRPr sz="1800">
                <a:solidFill>
                  <a:srgbClr val="01416D"/>
                </a:solidFill>
              </a:defRPr>
            </a:lvl3pPr>
            <a:lvl4pPr>
              <a:defRPr sz="1600">
                <a:solidFill>
                  <a:srgbClr val="008D7E"/>
                </a:solidFill>
              </a:defRPr>
            </a:lvl4pPr>
            <a:lvl5pPr>
              <a:defRPr sz="1600">
                <a:solidFill>
                  <a:srgbClr val="006EB7"/>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4"/>
          <p:cNvSpPr>
            <a:spLocks noGrp="1"/>
          </p:cNvSpPr>
          <p:nvPr>
            <p:ph type="body" sz="quarter" idx="12" hasCustomPrompt="1"/>
          </p:nvPr>
        </p:nvSpPr>
        <p:spPr>
          <a:xfrm>
            <a:off x="76200" y="6294438"/>
            <a:ext cx="6248400" cy="639762"/>
          </a:xfrm>
        </p:spPr>
        <p:txBody>
          <a:bodyPr/>
          <a:lstStyle>
            <a:lvl1pPr marL="0" indent="0">
              <a:buNone/>
              <a:defRPr cap="all" baseline="0">
                <a:solidFill>
                  <a:schemeClr val="bg1"/>
                </a:solidFill>
                <a:latin typeface="NewsGoth Dm BT"/>
              </a:defRPr>
            </a:lvl1pPr>
          </a:lstStyle>
          <a:p>
            <a:pPr lvl="0"/>
            <a:r>
              <a:rPr lang="en-US" dirty="0"/>
              <a:t>Enter Program Name</a:t>
            </a:r>
          </a:p>
        </p:txBody>
      </p:sp>
      <p:grpSp>
        <p:nvGrpSpPr>
          <p:cNvPr id="24" name="Group 23"/>
          <p:cNvGrpSpPr/>
          <p:nvPr/>
        </p:nvGrpSpPr>
        <p:grpSpPr>
          <a:xfrm>
            <a:off x="0" y="6324600"/>
            <a:ext cx="9144000" cy="533400"/>
            <a:chOff x="0" y="6217920"/>
            <a:chExt cx="9144000" cy="640080"/>
          </a:xfrm>
        </p:grpSpPr>
        <p:sp>
          <p:nvSpPr>
            <p:cNvPr id="25" name="Rectangle 24"/>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30" name="Rectangle 29"/>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1" name="Subtitle 2"/>
          <p:cNvSpPr>
            <a:spLocks noGrp="1"/>
          </p:cNvSpPr>
          <p:nvPr>
            <p:ph type="subTitle" idx="14"/>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32" name="Group 31"/>
          <p:cNvGrpSpPr/>
          <p:nvPr/>
        </p:nvGrpSpPr>
        <p:grpSpPr>
          <a:xfrm>
            <a:off x="7924800" y="0"/>
            <a:ext cx="1219200" cy="1333500"/>
            <a:chOff x="7924800" y="0"/>
            <a:chExt cx="1219200" cy="1333500"/>
          </a:xfrm>
        </p:grpSpPr>
        <p:sp>
          <p:nvSpPr>
            <p:cNvPr id="33" name="Rectangle 32"/>
            <p:cNvSpPr/>
            <p:nvPr/>
          </p:nvSpPr>
          <p:spPr>
            <a:xfrm>
              <a:off x="8001000" y="0"/>
              <a:ext cx="1143000" cy="1066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4" name="Rectangle 33"/>
            <p:cNvSpPr/>
            <p:nvPr/>
          </p:nvSpPr>
          <p:spPr>
            <a:xfrm>
              <a:off x="7924800" y="304800"/>
              <a:ext cx="9144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5" name="Picture 3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784"/>
                      </a14:imgEffect>
                    </a14:imgLayer>
                  </a14:imgProps>
                </a:ext>
                <a:ext uri="{28A0092B-C50C-407E-A947-70E740481C1C}">
                  <a14:useLocalDpi xmlns:a14="http://schemas.microsoft.com/office/drawing/2010/main" val="0"/>
                </a:ext>
              </a:extLst>
            </a:blip>
            <a:srcRect r="75985"/>
            <a:stretch/>
          </p:blipFill>
          <p:spPr>
            <a:xfrm>
              <a:off x="7970237" y="418411"/>
              <a:ext cx="823526" cy="801478"/>
            </a:xfrm>
            <a:prstGeom prst="rect">
              <a:avLst/>
            </a:prstGeom>
          </p:spPr>
        </p:pic>
      </p:grpSp>
      <p:sp>
        <p:nvSpPr>
          <p:cNvPr id="19"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311529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8D7E"/>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6EB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6" name="Group 15"/>
          <p:cNvGrpSpPr/>
          <p:nvPr/>
        </p:nvGrpSpPr>
        <p:grpSpPr>
          <a:xfrm>
            <a:off x="0" y="6324600"/>
            <a:ext cx="9144000" cy="533400"/>
            <a:chOff x="0" y="6217920"/>
            <a:chExt cx="9144000" cy="640080"/>
          </a:xfrm>
        </p:grpSpPr>
        <p:sp>
          <p:nvSpPr>
            <p:cNvPr id="17" name="Rectangle 16"/>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0" name="Rectangle 19"/>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grpSp>
        <p:nvGrpSpPr>
          <p:cNvPr id="23" name="Group 22"/>
          <p:cNvGrpSpPr/>
          <p:nvPr/>
        </p:nvGrpSpPr>
        <p:grpSpPr>
          <a:xfrm>
            <a:off x="7924800" y="0"/>
            <a:ext cx="1219200" cy="1333500"/>
            <a:chOff x="7924800" y="0"/>
            <a:chExt cx="1219200" cy="1333500"/>
          </a:xfrm>
        </p:grpSpPr>
        <p:sp>
          <p:nvSpPr>
            <p:cNvPr id="24" name="Rectangle 23"/>
            <p:cNvSpPr/>
            <p:nvPr/>
          </p:nvSpPr>
          <p:spPr>
            <a:xfrm>
              <a:off x="8001000" y="0"/>
              <a:ext cx="1143000" cy="1066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7924800" y="304800"/>
              <a:ext cx="9144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6" name="Picture 2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784"/>
                      </a14:imgEffect>
                    </a14:imgLayer>
                  </a14:imgProps>
                </a:ext>
                <a:ext uri="{28A0092B-C50C-407E-A947-70E740481C1C}">
                  <a14:useLocalDpi xmlns:a14="http://schemas.microsoft.com/office/drawing/2010/main" val="0"/>
                </a:ext>
              </a:extLst>
            </a:blip>
            <a:srcRect r="75985"/>
            <a:stretch/>
          </p:blipFill>
          <p:spPr>
            <a:xfrm>
              <a:off x="7970237" y="418411"/>
              <a:ext cx="823526" cy="801478"/>
            </a:xfrm>
            <a:prstGeom prst="rect">
              <a:avLst/>
            </a:prstGeom>
          </p:spPr>
        </p:pic>
      </p:grpSp>
      <p:sp>
        <p:nvSpPr>
          <p:cNvPr id="15"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87081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ption 1)">
    <p:spTree>
      <p:nvGrpSpPr>
        <p:cNvPr id="1" name=""/>
        <p:cNvGrpSpPr/>
        <p:nvPr/>
      </p:nvGrpSpPr>
      <p:grpSpPr>
        <a:xfrm>
          <a:off x="0" y="0"/>
          <a:ext cx="0" cy="0"/>
          <a:chOff x="0" y="0"/>
          <a:chExt cx="0" cy="0"/>
        </a:xfrm>
      </p:grpSpPr>
      <p:sp>
        <p:nvSpPr>
          <p:cNvPr id="8" name="Rectangle 7"/>
          <p:cNvSpPr/>
          <p:nvPr/>
        </p:nvSpPr>
        <p:spPr>
          <a:xfrm>
            <a:off x="6858000" y="0"/>
            <a:ext cx="2286000" cy="13716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sp>
        <p:nvSpPr>
          <p:cNvPr id="9" name="Rectangle 8"/>
          <p:cNvSpPr/>
          <p:nvPr/>
        </p:nvSpPr>
        <p:spPr>
          <a:xfrm>
            <a:off x="6858000" y="1371600"/>
            <a:ext cx="2286000" cy="3602736"/>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sp>
        <p:nvSpPr>
          <p:cNvPr id="10" name="Content Placeholder 24"/>
          <p:cNvSpPr>
            <a:spLocks noGrp="1"/>
          </p:cNvSpPr>
          <p:nvPr>
            <p:ph sz="quarter" idx="17"/>
          </p:nvPr>
        </p:nvSpPr>
        <p:spPr>
          <a:xfrm>
            <a:off x="6934200" y="5022376"/>
            <a:ext cx="2103120" cy="1759424"/>
          </a:xfr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NewsGoth Dm BT"/>
              </a:defRPr>
            </a:lvl2pPr>
            <a:lvl3pPr marL="914400" indent="0">
              <a:buNone/>
              <a:defRPr>
                <a:latin typeface="NewsGoth Dm BT"/>
              </a:defRPr>
            </a:lvl3pPr>
            <a:lvl4pPr marL="1371600" indent="0">
              <a:buNone/>
              <a:defRPr>
                <a:latin typeface="NewsGoth Dm BT"/>
              </a:defRPr>
            </a:lvl4pPr>
            <a:lvl5pPr marL="1828800" indent="0">
              <a:buNone/>
              <a:defRPr>
                <a:latin typeface="NewsGoth Dm BT"/>
              </a:defRPr>
            </a:lvl5pPr>
          </a:lstStyle>
          <a:p>
            <a:pPr lvl="0"/>
            <a:r>
              <a:rPr lang="en-US"/>
              <a:t>Click to edit Master text styles</a:t>
            </a:r>
          </a:p>
        </p:txBody>
      </p:sp>
      <p:sp>
        <p:nvSpPr>
          <p:cNvPr id="11" name="Content Placeholder 28"/>
          <p:cNvSpPr>
            <a:spLocks noGrp="1"/>
          </p:cNvSpPr>
          <p:nvPr>
            <p:ph sz="quarter" idx="19"/>
          </p:nvPr>
        </p:nvSpPr>
        <p:spPr>
          <a:xfrm>
            <a:off x="6868486" y="0"/>
            <a:ext cx="2275514" cy="137160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Rectangle 11"/>
          <p:cNvSpPr/>
          <p:nvPr/>
        </p:nvSpPr>
        <p:spPr>
          <a:xfrm>
            <a:off x="-1" y="5022376"/>
            <a:ext cx="3200400" cy="183562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sp>
        <p:nvSpPr>
          <p:cNvPr id="13" name="Rectangle 12"/>
          <p:cNvSpPr/>
          <p:nvPr/>
        </p:nvSpPr>
        <p:spPr>
          <a:xfrm>
            <a:off x="-1" y="1421390"/>
            <a:ext cx="3200400" cy="3600986"/>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rgbClr val="7AC89B"/>
                </a:solidFill>
              </a:rPr>
              <a:t> </a:t>
            </a:r>
          </a:p>
        </p:txBody>
      </p:sp>
      <p:sp>
        <p:nvSpPr>
          <p:cNvPr id="15" name="Rectangle 14"/>
          <p:cNvSpPr/>
          <p:nvPr/>
        </p:nvSpPr>
        <p:spPr>
          <a:xfrm>
            <a:off x="3200400" y="0"/>
            <a:ext cx="3657600"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Picture Placeholder 19"/>
          <p:cNvSpPr>
            <a:spLocks noGrp="1"/>
          </p:cNvSpPr>
          <p:nvPr>
            <p:ph type="pic" sz="quarter" idx="16"/>
          </p:nvPr>
        </p:nvSpPr>
        <p:spPr>
          <a:xfrm>
            <a:off x="3276600" y="0"/>
            <a:ext cx="3566160" cy="6781800"/>
          </a:xfrm>
        </p:spPr>
        <p:txBody>
          <a:bodyPr>
            <a:normAutofit/>
          </a:bodyPr>
          <a:lstStyle>
            <a:lvl1pPr marL="0" indent="0">
              <a:buNone/>
              <a:defRPr sz="48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7" name="Content Placeholder 12"/>
          <p:cNvSpPr>
            <a:spLocks noGrp="1"/>
          </p:cNvSpPr>
          <p:nvPr>
            <p:ph sz="quarter" idx="13"/>
          </p:nvPr>
        </p:nvSpPr>
        <p:spPr>
          <a:xfrm>
            <a:off x="76200" y="1600200"/>
            <a:ext cx="3108960" cy="3291840"/>
          </a:xfrm>
        </p:spPr>
        <p:txBody>
          <a:bodyPr/>
          <a:lstStyle>
            <a:lvl1pPr marL="0" indent="0">
              <a:buNone/>
              <a:defRPr sz="3600">
                <a:solidFill>
                  <a:schemeClr val="bg1"/>
                </a:solidFill>
                <a:latin typeface="Arial" panose="020B0604020202020204" pitchFamily="34" charset="0"/>
                <a:cs typeface="Arial" panose="020B0604020202020204" pitchFamily="34" charset="0"/>
              </a:defRPr>
            </a:lvl1pPr>
            <a:lvl2pPr marL="57150" indent="0">
              <a:buNone/>
              <a:defRPr sz="2800">
                <a:latin typeface="NewsGoth BT"/>
              </a:defRPr>
            </a:lvl2pPr>
            <a:lvl3pPr marL="914400" indent="0">
              <a:buNone/>
              <a:defRPr sz="3600">
                <a:latin typeface="NewsGoth BT"/>
              </a:defRPr>
            </a:lvl3pPr>
            <a:lvl4pPr marL="1371600" indent="0">
              <a:buNone/>
              <a:defRPr sz="3600">
                <a:latin typeface="NewsGoth BT"/>
              </a:defRPr>
            </a:lvl4pPr>
            <a:lvl5pPr marL="1828800" indent="0">
              <a:buNone/>
              <a:defRPr sz="3600">
                <a:latin typeface="NewsGoth BT"/>
              </a:defRPr>
            </a:lvl5pPr>
          </a:lstStyle>
          <a:p>
            <a:pPr lvl="0"/>
            <a:r>
              <a:rPr lang="en-US"/>
              <a:t>Click to edit Master text styles</a:t>
            </a:r>
          </a:p>
        </p:txBody>
      </p:sp>
      <p:sp>
        <p:nvSpPr>
          <p:cNvPr id="18" name="Content Placeholder 26"/>
          <p:cNvSpPr>
            <a:spLocks noGrp="1"/>
          </p:cNvSpPr>
          <p:nvPr>
            <p:ph sz="quarter" idx="18"/>
          </p:nvPr>
        </p:nvSpPr>
        <p:spPr>
          <a:xfrm>
            <a:off x="72826" y="5022850"/>
            <a:ext cx="3108960" cy="1835150"/>
          </a:xfrm>
        </p:spPr>
        <p:txBody>
          <a:bodyPr/>
          <a:lstStyle>
            <a:lvl1pPr marL="0" indent="0">
              <a:buNone/>
              <a:defRPr>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55" y="381000"/>
            <a:ext cx="3108960" cy="726631"/>
          </a:xfrm>
          <a:prstGeom prst="rect">
            <a:avLst/>
          </a:prstGeom>
        </p:spPr>
      </p:pic>
    </p:spTree>
    <p:extLst>
      <p:ext uri="{BB962C8B-B14F-4D97-AF65-F5344CB8AC3E}">
        <p14:creationId xmlns:p14="http://schemas.microsoft.com/office/powerpoint/2010/main" val="2935266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897075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D57F1E4F-1CFF-5643-939E-217C01CDF565}" type="slidenum">
              <a:rPr lang="en-US">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72303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2100" b="0" cap="all">
                <a:latin typeface="Franklin Gothic Medium"/>
                <a:cs typeface="Franklin Gothic Medium"/>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75">
                <a:solidFill>
                  <a:schemeClr val="tx1">
                    <a:tint val="75000"/>
                  </a:schemeClr>
                </a:solidFill>
                <a:latin typeface="Franklin Gothic Book"/>
                <a:cs typeface="Franklin Gothic Book"/>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dirty="0">
              <a:solidFill>
                <a:prstClr val="black"/>
              </a:solidFill>
              <a:latin typeface="Arial" pitchFamily="34" charset="0"/>
              <a:ea typeface="ＭＳ Ｐゴシック"/>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dirty="0">
              <a:solidFill>
                <a:prstClr val="black"/>
              </a:solidFill>
              <a:latin typeface="Arial" pitchFamily="34" charset="0"/>
              <a:ea typeface="ＭＳ Ｐゴシック"/>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CF4DCC83-79F8-4415-A7AA-61DBC831CCD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5522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3D782ADA-5E9A-48B4-8DB5-FBE16BA1A353}"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51181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457200"/>
            <a:endParaRPr lang="en-US">
              <a:solidFill>
                <a:prstClr val="white"/>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defTabSz="457200"/>
            <a:endParaRPr lang="en-US">
              <a:solidFill>
                <a:prstClr val="white"/>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457200"/>
            <a:fld id="{B41CE659-45ED-42FB-A7D3-D6018A493A42}" type="slidenum">
              <a:rPr lang="en-US">
                <a:solidFill>
                  <a:prstClr val="white"/>
                </a:solidFill>
              </a:rPr>
              <a:pPr defTabSz="457200"/>
              <a:t>‹#›</a:t>
            </a:fld>
            <a:endParaRPr lang="en-US">
              <a:solidFill>
                <a:prstClr val="white"/>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15819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pPr defTabSz="457200"/>
            <a:fld id="{B41CE659-45ED-42FB-A7D3-D6018A493A42}"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95052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18288"/>
            <a:ext cx="2895600" cy="329184"/>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pPr defTabSz="457200"/>
            <a:fld id="{B41CE659-45ED-42FB-A7D3-D6018A493A42}"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45452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6"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4161439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97890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4011549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63392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grpSp>
        <p:nvGrpSpPr>
          <p:cNvPr id="10" name="Group 9"/>
          <p:cNvGrpSpPr/>
          <p:nvPr/>
        </p:nvGrpSpPr>
        <p:grpSpPr>
          <a:xfrm>
            <a:off x="0" y="65913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20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20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20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15897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180025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a:prstGeom prst="rect">
            <a:avLst/>
          </a:prstGeom>
        </p:spPr>
        <p:txBody>
          <a:bodyPr/>
          <a:lstStyle>
            <a:lvl1pPr>
              <a:defRPr sz="2100">
                <a:latin typeface="Franklin Gothic Medium"/>
                <a:cs typeface="Franklin Gothic Medium"/>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1575">
                <a:latin typeface="Franklin Gothic Book"/>
                <a:cs typeface="Franklin Gothic Book"/>
              </a:defRPr>
            </a:lvl1pPr>
            <a:lvl2pPr>
              <a:defRPr sz="1575"/>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1575">
                <a:latin typeface="Franklin Gothic Book"/>
                <a:cs typeface="Franklin Gothic Book"/>
              </a:defRPr>
            </a:lvl1pPr>
            <a:lvl2pPr>
              <a:defRPr sz="1575">
                <a:latin typeface="Franklin Gothic Book"/>
                <a:cs typeface="Franklin Gothic Book"/>
              </a:defRPr>
            </a:lvl2pPr>
            <a:lvl3pPr>
              <a:defRPr sz="1350">
                <a:latin typeface="Franklin Gothic Book"/>
                <a:cs typeface="Franklin Gothic Book"/>
              </a:defRPr>
            </a:lvl3pPr>
            <a:lvl4pPr>
              <a:defRPr sz="1200">
                <a:latin typeface="Franklin Gothic Book"/>
                <a:cs typeface="Franklin Gothic Book"/>
              </a:defRPr>
            </a:lvl4pPr>
            <a:lvl5pPr>
              <a:defRPr sz="1350">
                <a:latin typeface="Franklin Gothic Book"/>
                <a:cs typeface="Franklin Gothic Book"/>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501E5826-D010-4E9F-AB0B-BCD67680CB3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95441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4131480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712622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4098204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735266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3856823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827162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grpSp>
        <p:nvGrpSpPr>
          <p:cNvPr id="10" name="Group 9"/>
          <p:cNvGrpSpPr/>
          <p:nvPr userDrawn="1"/>
        </p:nvGrpSpPr>
        <p:grpSpPr>
          <a:xfrm>
            <a:off x="0" y="6324600"/>
            <a:ext cx="9144000" cy="533400"/>
            <a:chOff x="0" y="6217920"/>
            <a:chExt cx="9144000" cy="640080"/>
          </a:xfrm>
        </p:grpSpPr>
        <p:sp>
          <p:nvSpPr>
            <p:cNvPr id="12" name="Rectangle 11"/>
            <p:cNvSpPr/>
            <p:nvPr userDrawn="1"/>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userDrawn="1"/>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userDrawn="1"/>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7" name="Rectangle 16"/>
          <p:cNvSpPr/>
          <p:nvPr userDrawn="1"/>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353197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grpSp>
        <p:nvGrpSpPr>
          <p:cNvPr id="10" name="Group 9"/>
          <p:cNvGrpSpPr/>
          <p:nvPr userDrawn="1"/>
        </p:nvGrpSpPr>
        <p:grpSpPr>
          <a:xfrm>
            <a:off x="0" y="6324600"/>
            <a:ext cx="9144000" cy="533400"/>
            <a:chOff x="0" y="6217920"/>
            <a:chExt cx="9144000" cy="640080"/>
          </a:xfrm>
        </p:grpSpPr>
        <p:sp>
          <p:nvSpPr>
            <p:cNvPr id="12" name="Rectangle 11"/>
            <p:cNvSpPr/>
            <p:nvPr userDrawn="1"/>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userDrawn="1"/>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userDrawn="1"/>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7" name="Rectangle 16"/>
          <p:cNvSpPr/>
          <p:nvPr userDrawn="1"/>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705164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grpSp>
        <p:nvGrpSpPr>
          <p:cNvPr id="10" name="Group 9"/>
          <p:cNvGrpSpPr/>
          <p:nvPr userDrawn="1"/>
        </p:nvGrpSpPr>
        <p:grpSpPr>
          <a:xfrm>
            <a:off x="0" y="6324600"/>
            <a:ext cx="9144000" cy="533400"/>
            <a:chOff x="0" y="6217920"/>
            <a:chExt cx="9144000" cy="640080"/>
          </a:xfrm>
        </p:grpSpPr>
        <p:sp>
          <p:nvSpPr>
            <p:cNvPr id="12" name="Rectangle 11"/>
            <p:cNvSpPr/>
            <p:nvPr userDrawn="1"/>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userDrawn="1"/>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userDrawn="1"/>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7" name="Rectangle 16"/>
          <p:cNvSpPr/>
          <p:nvPr userDrawn="1"/>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2546898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grpSp>
        <p:nvGrpSpPr>
          <p:cNvPr id="10" name="Group 9"/>
          <p:cNvGrpSpPr/>
          <p:nvPr userDrawn="1"/>
        </p:nvGrpSpPr>
        <p:grpSpPr>
          <a:xfrm>
            <a:off x="0" y="6324600"/>
            <a:ext cx="9144000" cy="533400"/>
            <a:chOff x="0" y="6217920"/>
            <a:chExt cx="9144000" cy="640080"/>
          </a:xfrm>
        </p:grpSpPr>
        <p:sp>
          <p:nvSpPr>
            <p:cNvPr id="12" name="Rectangle 11"/>
            <p:cNvSpPr/>
            <p:nvPr userDrawn="1"/>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userDrawn="1"/>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userDrawn="1"/>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p>
          </p:txBody>
        </p:sp>
      </p:grpSp>
      <p:sp>
        <p:nvSpPr>
          <p:cNvPr id="17" name="Rectangle 16"/>
          <p:cNvSpPr/>
          <p:nvPr userDrawn="1"/>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3600" b="1" cap="small"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11460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lvl1pPr>
              <a:defRPr sz="2100">
                <a:latin typeface="Franklin Gothic Medium"/>
                <a:cs typeface="Franklin Gothic Medium"/>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575" b="0">
                <a:latin typeface="Franklin Gothic Medium"/>
                <a:cs typeface="Franklin Gothic Medium"/>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575">
                <a:latin typeface="Franklin Gothic Book"/>
                <a:cs typeface="Franklin Gothic Book"/>
              </a:defRPr>
            </a:lvl1pPr>
            <a:lvl2pPr>
              <a:defRPr sz="1575">
                <a:latin typeface="Franklin Gothic Book"/>
                <a:cs typeface="Franklin Gothic Book"/>
              </a:defRPr>
            </a:lvl2pPr>
            <a:lvl3pPr>
              <a:defRPr sz="1350">
                <a:latin typeface="Franklin Gothic Book"/>
                <a:cs typeface="Franklin Gothic Book"/>
              </a:defRPr>
            </a:lvl3pPr>
            <a:lvl4pPr>
              <a:defRPr sz="1200">
                <a:latin typeface="Franklin Gothic Book"/>
                <a:cs typeface="Franklin Gothic Book"/>
              </a:defRPr>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575" b="0">
                <a:latin typeface="Franklin Gothic Medium"/>
                <a:cs typeface="Franklin Gothic Medium"/>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575">
                <a:latin typeface="Franklin Gothic Book"/>
                <a:cs typeface="Franklin Gothic Book"/>
              </a:defRPr>
            </a:lvl1pPr>
            <a:lvl2pPr>
              <a:defRPr sz="1575">
                <a:latin typeface="Franklin Gothic Book"/>
                <a:cs typeface="Franklin Gothic Book"/>
              </a:defRPr>
            </a:lvl2pPr>
            <a:lvl3pPr>
              <a:defRPr sz="1350">
                <a:latin typeface="Franklin Gothic Book"/>
                <a:cs typeface="Franklin Gothic Book"/>
              </a:defRPr>
            </a:lvl3pPr>
            <a:lvl4pPr>
              <a:defRPr sz="1200">
                <a:latin typeface="Franklin Gothic Book"/>
                <a:cs typeface="Franklin Gothic Book"/>
              </a:defRPr>
            </a:lvl4pPr>
            <a:lvl5pPr>
              <a:defRPr sz="1050">
                <a:latin typeface="Franklin Gothic Book"/>
                <a:cs typeface="Franklin Gothic Book"/>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6D424B6A-6E4B-4D7C-AAAF-966C55997CE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1386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3" name="TextBox 2"/>
          <p:cNvSpPr txBox="1"/>
          <p:nvPr userDrawn="1"/>
        </p:nvSpPr>
        <p:spPr>
          <a:xfrm>
            <a:off x="12357" y="6363729"/>
            <a:ext cx="6400800" cy="461665"/>
          </a:xfrm>
          <a:prstGeom prst="rect">
            <a:avLst/>
          </a:prstGeom>
          <a:noFill/>
        </p:spPr>
        <p:txBody>
          <a:bodyPr wrap="square" rtlCol="0">
            <a:spAutoFit/>
          </a:bodyPr>
          <a:lstStyle/>
          <a:p>
            <a:pPr defTabSz="457200"/>
            <a:r>
              <a:rPr lang="en-US" sz="2400" dirty="0">
                <a:solidFill>
                  <a:prstClr val="white"/>
                </a:solidFill>
              </a:rPr>
              <a:t>DuPage Federation on Human Services Reform</a:t>
            </a:r>
          </a:p>
        </p:txBody>
      </p:sp>
    </p:spTree>
    <p:extLst>
      <p:ext uri="{BB962C8B-B14F-4D97-AF65-F5344CB8AC3E}">
        <p14:creationId xmlns:p14="http://schemas.microsoft.com/office/powerpoint/2010/main" val="3134768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7"/>
          <p:cNvGrpSpPr/>
          <p:nvPr userDrawn="1"/>
        </p:nvGrpSpPr>
        <p:grpSpPr>
          <a:xfrm>
            <a:off x="0" y="6324600"/>
            <a:ext cx="9144000" cy="533400"/>
            <a:chOff x="0" y="6217920"/>
            <a:chExt cx="9144000" cy="640080"/>
          </a:xfrm>
        </p:grpSpPr>
        <p:sp>
          <p:nvSpPr>
            <p:cNvPr id="9" name="Rectangle 8"/>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ectangle 9"/>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Rectangle 10"/>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Rectangle 11"/>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grpSp>
      <p:sp>
        <p:nvSpPr>
          <p:cNvPr id="17" name="Text Placeholder 17"/>
          <p:cNvSpPr>
            <a:spLocks noGrp="1"/>
          </p:cNvSpPr>
          <p:nvPr>
            <p:ph type="body" sz="quarter" idx="11"/>
          </p:nvPr>
        </p:nvSpPr>
        <p:spPr>
          <a:xfrm>
            <a:off x="0" y="1371600"/>
            <a:ext cx="9144000" cy="4846638"/>
          </a:xfrm>
        </p:spPr>
        <p:txBody>
          <a:bodyPr/>
          <a:lstStyle>
            <a:lvl1pPr>
              <a:defRPr>
                <a:latin typeface="Arial" panose="020B0604020202020204" pitchFamily="34" charset="0"/>
                <a:cs typeface="Arial" panose="020B0604020202020204" pitchFamily="34" charset="0"/>
              </a:defRPr>
            </a:lvl1pPr>
            <a:lvl2pPr>
              <a:defRPr>
                <a:solidFill>
                  <a:srgbClr val="008D7E"/>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19"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grpSp>
        <p:nvGrpSpPr>
          <p:cNvPr id="6" name="Group 5"/>
          <p:cNvGrpSpPr/>
          <p:nvPr/>
        </p:nvGrpSpPr>
        <p:grpSpPr>
          <a:xfrm>
            <a:off x="7924800" y="0"/>
            <a:ext cx="1219200" cy="1333500"/>
            <a:chOff x="7924800" y="0"/>
            <a:chExt cx="1219200" cy="1333500"/>
          </a:xfrm>
        </p:grpSpPr>
        <p:sp>
          <p:nvSpPr>
            <p:cNvPr id="4" name="Rectangle 3"/>
            <p:cNvSpPr/>
            <p:nvPr/>
          </p:nvSpPr>
          <p:spPr>
            <a:xfrm>
              <a:off x="8001000" y="0"/>
              <a:ext cx="1143000" cy="10668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Rectangle 4"/>
            <p:cNvSpPr/>
            <p:nvPr/>
          </p:nvSpPr>
          <p:spPr>
            <a:xfrm>
              <a:off x="7924800" y="304800"/>
              <a:ext cx="914400"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23784"/>
                      </a14:imgEffect>
                    </a14:imgLayer>
                  </a14:imgProps>
                </a:ext>
                <a:ext uri="{28A0092B-C50C-407E-A947-70E740481C1C}">
                  <a14:useLocalDpi xmlns:a14="http://schemas.microsoft.com/office/drawing/2010/main" val="0"/>
                </a:ext>
              </a:extLst>
            </a:blip>
            <a:srcRect r="75985"/>
            <a:stretch/>
          </p:blipFill>
          <p:spPr>
            <a:xfrm>
              <a:off x="7970237" y="418411"/>
              <a:ext cx="823526" cy="801478"/>
            </a:xfrm>
            <a:prstGeom prst="rect">
              <a:avLst/>
            </a:prstGeom>
          </p:spPr>
        </p:pic>
      </p:grpSp>
      <p:sp>
        <p:nvSpPr>
          <p:cNvPr id="7" name="TextBox 6"/>
          <p:cNvSpPr txBox="1"/>
          <p:nvPr userDrawn="1"/>
        </p:nvSpPr>
        <p:spPr>
          <a:xfrm>
            <a:off x="49426" y="6388443"/>
            <a:ext cx="6215449" cy="461665"/>
          </a:xfrm>
          <a:prstGeom prst="rect">
            <a:avLst/>
          </a:prstGeom>
          <a:noFill/>
        </p:spPr>
        <p:txBody>
          <a:bodyPr wrap="square" rtlCol="0">
            <a:spAutoFit/>
          </a:bodyPr>
          <a:lstStyle/>
          <a:p>
            <a:r>
              <a:rPr lang="en-US" sz="2400" dirty="0">
                <a:solidFill>
                  <a:prstClr val="white"/>
                </a:solidFill>
                <a:latin typeface="Calibri Light"/>
              </a:rPr>
              <a:t>DuPage Federation on Human Services Reform</a:t>
            </a:r>
          </a:p>
        </p:txBody>
      </p:sp>
    </p:spTree>
    <p:extLst>
      <p:ext uri="{BB962C8B-B14F-4D97-AF65-F5344CB8AC3E}">
        <p14:creationId xmlns:p14="http://schemas.microsoft.com/office/powerpoint/2010/main" val="2076440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3" name="TextBox 2"/>
          <p:cNvSpPr txBox="1"/>
          <p:nvPr userDrawn="1"/>
        </p:nvSpPr>
        <p:spPr>
          <a:xfrm>
            <a:off x="12357" y="6363729"/>
            <a:ext cx="6400800" cy="461665"/>
          </a:xfrm>
          <a:prstGeom prst="rect">
            <a:avLst/>
          </a:prstGeom>
          <a:noFill/>
        </p:spPr>
        <p:txBody>
          <a:bodyPr wrap="square" rtlCol="0">
            <a:spAutoFit/>
          </a:bodyPr>
          <a:lstStyle/>
          <a:p>
            <a:r>
              <a:rPr lang="en-US" sz="2400" dirty="0">
                <a:solidFill>
                  <a:prstClr val="white"/>
                </a:solidFill>
                <a:latin typeface="Calibri Light"/>
              </a:rPr>
              <a:t>DuPage Federation on Human Services Reform</a:t>
            </a:r>
          </a:p>
        </p:txBody>
      </p:sp>
    </p:spTree>
    <p:extLst>
      <p:ext uri="{BB962C8B-B14F-4D97-AF65-F5344CB8AC3E}">
        <p14:creationId xmlns:p14="http://schemas.microsoft.com/office/powerpoint/2010/main" val="278246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grpSp>
        <p:nvGrpSpPr>
          <p:cNvPr id="10" name="Group 9"/>
          <p:cNvGrpSpPr/>
          <p:nvPr/>
        </p:nvGrpSpPr>
        <p:grpSpPr>
          <a:xfrm>
            <a:off x="0" y="6324600"/>
            <a:ext cx="9144000" cy="533400"/>
            <a:chOff x="0" y="6217920"/>
            <a:chExt cx="9144000" cy="640080"/>
          </a:xfrm>
        </p:grpSpPr>
        <p:sp>
          <p:nvSpPr>
            <p:cNvPr id="12" name="Rectangle 11"/>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3" name="Rectangle 12"/>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4" name="Rectangle 13"/>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5" name="Rectangle 14"/>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350" dirty="0">
                  <a:solidFill>
                    <a:prstClr val="white"/>
                  </a:solidFill>
                </a:rPr>
                <a:t> </a:t>
              </a:r>
            </a:p>
          </p:txBody>
        </p:sp>
      </p:grpSp>
      <p:sp>
        <p:nvSpPr>
          <p:cNvPr id="17" name="Rectangle 16"/>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8"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1" name="Text Placeholder 14"/>
          <p:cNvSpPr>
            <a:spLocks noGrp="1"/>
          </p:cNvSpPr>
          <p:nvPr>
            <p:ph type="body" sz="quarter" idx="10" hasCustomPrompt="1"/>
          </p:nvPr>
        </p:nvSpPr>
        <p:spPr>
          <a:xfrm>
            <a:off x="76200" y="6403495"/>
            <a:ext cx="6248400" cy="639762"/>
          </a:xfrm>
        </p:spPr>
        <p:txBody>
          <a:bodyPr>
            <a:noAutofit/>
          </a:bodyPr>
          <a:lstStyle>
            <a:lvl1pPr marL="0" indent="0">
              <a:buNone/>
              <a:defRPr sz="1800" cap="all" baseline="0">
                <a:solidFill>
                  <a:schemeClr val="bg1"/>
                </a:solidFill>
                <a:latin typeface="NewsGoth Dm BT"/>
              </a:defRPr>
            </a:lvl1pPr>
          </a:lstStyle>
          <a:p>
            <a:pPr lvl="0"/>
            <a:r>
              <a:rPr lang="en-US" dirty="0" err="1"/>
              <a:t>Dupage</a:t>
            </a:r>
            <a:r>
              <a:rPr lang="en-US" dirty="0"/>
              <a:t> federation on human services reform</a:t>
            </a:r>
          </a:p>
        </p:txBody>
      </p:sp>
    </p:spTree>
    <p:extLst>
      <p:ext uri="{BB962C8B-B14F-4D97-AF65-F5344CB8AC3E}">
        <p14:creationId xmlns:p14="http://schemas.microsoft.com/office/powerpoint/2010/main" val="738554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7"/>
          <p:cNvGrpSpPr/>
          <p:nvPr userDrawn="1"/>
        </p:nvGrpSpPr>
        <p:grpSpPr>
          <a:xfrm>
            <a:off x="0" y="6324600"/>
            <a:ext cx="9144000" cy="533400"/>
            <a:chOff x="0" y="6217920"/>
            <a:chExt cx="9144000" cy="640080"/>
          </a:xfrm>
        </p:grpSpPr>
        <p:sp>
          <p:nvSpPr>
            <p:cNvPr id="9" name="Rectangle 8"/>
            <p:cNvSpPr/>
            <p:nvPr/>
          </p:nvSpPr>
          <p:spPr>
            <a:xfrm>
              <a:off x="0" y="6217920"/>
              <a:ext cx="6400800" cy="640080"/>
            </a:xfrm>
            <a:prstGeom prst="rect">
              <a:avLst/>
            </a:prstGeom>
            <a:solidFill>
              <a:srgbClr val="008D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ectangle 9"/>
            <p:cNvSpPr/>
            <p:nvPr/>
          </p:nvSpPr>
          <p:spPr>
            <a:xfrm>
              <a:off x="8229600" y="6217920"/>
              <a:ext cx="914400" cy="640080"/>
            </a:xfrm>
            <a:prstGeom prst="rect">
              <a:avLst/>
            </a:prstGeom>
            <a:solidFill>
              <a:srgbClr val="6655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Rectangle 10"/>
            <p:cNvSpPr/>
            <p:nvPr/>
          </p:nvSpPr>
          <p:spPr>
            <a:xfrm>
              <a:off x="7315200" y="6217920"/>
              <a:ext cx="914400" cy="640080"/>
            </a:xfrm>
            <a:prstGeom prst="rect">
              <a:avLst/>
            </a:prstGeom>
            <a:solidFill>
              <a:srgbClr val="014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Rectangle 11"/>
            <p:cNvSpPr/>
            <p:nvPr/>
          </p:nvSpPr>
          <p:spPr>
            <a:xfrm>
              <a:off x="6400800" y="6217920"/>
              <a:ext cx="914400" cy="640080"/>
            </a:xfrm>
            <a:prstGeom prst="rect">
              <a:avLst/>
            </a:prstGeom>
            <a:solidFill>
              <a:srgbClr val="006E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prstClr val="white"/>
                  </a:solidFill>
                </a:rPr>
                <a:t> </a:t>
              </a:r>
            </a:p>
          </p:txBody>
        </p:sp>
      </p:grpSp>
      <p:sp>
        <p:nvSpPr>
          <p:cNvPr id="17" name="Text Placeholder 17"/>
          <p:cNvSpPr>
            <a:spLocks noGrp="1"/>
          </p:cNvSpPr>
          <p:nvPr>
            <p:ph type="body" sz="quarter" idx="11"/>
          </p:nvPr>
        </p:nvSpPr>
        <p:spPr>
          <a:xfrm>
            <a:off x="0" y="1371600"/>
            <a:ext cx="9144000" cy="4846638"/>
          </a:xfrm>
        </p:spPr>
        <p:txBody>
          <a:bodyPr/>
          <a:lstStyle>
            <a:lvl1pPr>
              <a:defRPr>
                <a:latin typeface="Arial" panose="020B0604020202020204" pitchFamily="34" charset="0"/>
                <a:cs typeface="Arial" panose="020B0604020202020204" pitchFamily="34" charset="0"/>
              </a:defRPr>
            </a:lvl1pPr>
            <a:lvl2pPr>
              <a:defRPr>
                <a:solidFill>
                  <a:srgbClr val="008D7E"/>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19" name="Subtitle 2"/>
          <p:cNvSpPr>
            <a:spLocks noGrp="1"/>
          </p:cNvSpPr>
          <p:nvPr>
            <p:ph type="subTitle" idx="1"/>
          </p:nvPr>
        </p:nvSpPr>
        <p:spPr>
          <a:xfrm>
            <a:off x="0" y="0"/>
            <a:ext cx="8686800" cy="533400"/>
          </a:xfrm>
        </p:spPr>
        <p:txBody>
          <a:bodyPr>
            <a:noAutofit/>
          </a:bodyPr>
          <a:lstStyle>
            <a:lvl1pPr marL="0" indent="0" algn="l">
              <a:buNone/>
              <a:defRPr sz="2700" b="1" cap="small" baseline="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49426" y="6388443"/>
            <a:ext cx="6215449" cy="461665"/>
          </a:xfrm>
          <a:prstGeom prst="rect">
            <a:avLst/>
          </a:prstGeom>
          <a:noFill/>
        </p:spPr>
        <p:txBody>
          <a:bodyPr wrap="square" rtlCol="0">
            <a:spAutoFit/>
          </a:bodyPr>
          <a:lstStyle/>
          <a:p>
            <a:r>
              <a:rPr lang="en-US" sz="2400" dirty="0">
                <a:solidFill>
                  <a:prstClr val="white"/>
                </a:solidFill>
                <a:latin typeface="Calibri Light"/>
              </a:rPr>
              <a:t>DuPage Federation on Human Services Reform</a:t>
            </a:r>
          </a:p>
        </p:txBody>
      </p:sp>
    </p:spTree>
    <p:extLst>
      <p:ext uri="{BB962C8B-B14F-4D97-AF65-F5344CB8AC3E}">
        <p14:creationId xmlns:p14="http://schemas.microsoft.com/office/powerpoint/2010/main" val="792658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F518228-C877-4CF7-A10D-384D0E076C15}" type="datetimeFigureOut">
              <a:rPr lang="en-US" smtClean="0"/>
              <a:t>10/28/2019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E55CD8F-A23D-47AF-91C1-FA631073C34C}" type="slidenum">
              <a:rPr lang="en-US" smtClean="0"/>
              <a:t>‹#›</a:t>
            </a:fld>
            <a:endParaRPr lang="en-US"/>
          </a:p>
        </p:txBody>
      </p:sp>
    </p:spTree>
    <p:extLst>
      <p:ext uri="{BB962C8B-B14F-4D97-AF65-F5344CB8AC3E}">
        <p14:creationId xmlns:p14="http://schemas.microsoft.com/office/powerpoint/2010/main" val="36723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lvl1pPr>
              <a:defRPr sz="2100">
                <a:latin typeface="Franklin Gothic Medium"/>
                <a:cs typeface="Franklin Gothic Medium"/>
              </a:defRPr>
            </a:lvl1pPr>
          </a:lstStyle>
          <a:p>
            <a:r>
              <a:rPr lang="en-US" dirty="0"/>
              <a:t>Click to edit Master title style</a:t>
            </a:r>
          </a:p>
        </p:txBody>
      </p:sp>
      <p:sp>
        <p:nvSpPr>
          <p:cNvPr id="3"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4"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5"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4ECEBBAF-A1F5-4C63-908C-D50EB8EAF57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322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4"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0020394B-D24E-4448-8418-9F852E14002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6638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685800"/>
            <a:ext cx="3008313" cy="838200"/>
          </a:xfrm>
          <a:prstGeom prst="rect">
            <a:avLst/>
          </a:prstGeom>
        </p:spPr>
        <p:txBody>
          <a:bodyPr anchor="t" anchorCtr="0"/>
          <a:lstStyle>
            <a:lvl1pPr algn="l">
              <a:defRPr sz="1575" b="0">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3575050" y="685802"/>
            <a:ext cx="5111750" cy="5440363"/>
          </a:xfrm>
          <a:prstGeom prst="rect">
            <a:avLst/>
          </a:prstGeom>
        </p:spPr>
        <p:txBody>
          <a:bodyPr/>
          <a:lstStyle>
            <a:lvl1pPr>
              <a:defRPr sz="1575">
                <a:latin typeface="Franklin Gothic Book"/>
                <a:cs typeface="Franklin Gothic Book"/>
              </a:defRPr>
            </a:lvl1pPr>
            <a:lvl2pPr>
              <a:defRPr sz="1575">
                <a:latin typeface="Franklin Gothic Book"/>
                <a:cs typeface="Franklin Gothic Book"/>
              </a:defRPr>
            </a:lvl2pPr>
            <a:lvl3pPr>
              <a:defRPr sz="1350">
                <a:latin typeface="Franklin Gothic Book"/>
                <a:cs typeface="Franklin Gothic Book"/>
              </a:defRPr>
            </a:lvl3pPr>
            <a:lvl4pPr>
              <a:defRPr sz="1200">
                <a:latin typeface="Franklin Gothic Book"/>
                <a:cs typeface="Franklin Gothic Book"/>
              </a:defRPr>
            </a:lvl4pPr>
            <a:lvl5pPr>
              <a:defRPr sz="1050">
                <a:latin typeface="Franklin Gothic Book"/>
                <a:cs typeface="Franklin Gothic Book"/>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76402"/>
            <a:ext cx="3008313" cy="4449763"/>
          </a:xfrm>
          <a:prstGeom prst="rect">
            <a:avLst/>
          </a:prstGeom>
        </p:spPr>
        <p:txBody>
          <a:bodyPr/>
          <a:lstStyle>
            <a:lvl1pPr marL="0" indent="0">
              <a:buNone/>
              <a:defRPr sz="1350">
                <a:latin typeface="Franklin Gothic Book"/>
                <a:cs typeface="Franklin Gothic Book"/>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DAA3696B-30FA-4491-B3F3-9B91F8ECACA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5872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14BB7B8C-EE5D-480C-9C0C-F80004B6B365}"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459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vl1pPr>
          </a:lstStyle>
          <a:p>
            <a:pPr defTabSz="342900" fontAlgn="base">
              <a:spcBef>
                <a:spcPct val="0"/>
              </a:spcBef>
              <a:spcAft>
                <a:spcPct val="0"/>
              </a:spcAft>
            </a:pPr>
            <a:endParaRPr lang="en-US">
              <a:solidFill>
                <a:prstClr val="black"/>
              </a:solidFill>
              <a:latin typeface="Arial" pitchFamily="34" charset="0"/>
              <a:ea typeface="ＭＳ Ｐゴシック"/>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defTabSz="342900" fontAlgn="base">
              <a:spcBef>
                <a:spcPct val="0"/>
              </a:spcBef>
              <a:spcAft>
                <a:spcPct val="0"/>
              </a:spcAft>
              <a:defRPr/>
            </a:pPr>
            <a:endParaRPr lang="en-US">
              <a:solidFill>
                <a:prstClr val="black"/>
              </a:solidFill>
              <a:latin typeface="Arial" pitchFamily="34" charset="0"/>
              <a:ea typeface="ＭＳ Ｐゴシック"/>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fld id="{78910E1D-ABB8-4096-805A-042D05941B4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1418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9153144" cy="414867"/>
          </a:xfrm>
          <a:prstGeom prst="rect">
            <a:avLst/>
          </a:prstGeom>
          <a:gradFill flip="none" rotWithShape="1">
            <a:gsLst>
              <a:gs pos="72000">
                <a:srgbClr val="0C61A4"/>
              </a:gs>
              <a:gs pos="100000">
                <a:srgbClr val="08487C"/>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sz="1350">
              <a:solidFill>
                <a:prstClr val="white"/>
              </a:solidFill>
            </a:endParaRPr>
          </a:p>
        </p:txBody>
      </p:sp>
      <p:sp>
        <p:nvSpPr>
          <p:cNvPr id="9" name="Content Placeholder 2"/>
          <p:cNvSpPr txBox="1">
            <a:spLocks/>
          </p:cNvSpPr>
          <p:nvPr userDrawn="1"/>
        </p:nvSpPr>
        <p:spPr>
          <a:xfrm>
            <a:off x="608172" y="50797"/>
            <a:ext cx="5600011" cy="387354"/>
          </a:xfrm>
          <a:prstGeom prst="rect">
            <a:avLst/>
          </a:prstGeom>
        </p:spPr>
        <p:txBody>
          <a:bodyPr vert="horz" lIns="0" tIns="34290" rIns="0" bIns="34290" rtlCol="0">
            <a:noAutofit/>
          </a:bodyPr>
          <a:lstStyle/>
          <a:p>
            <a:pPr marL="257175" indent="-257175">
              <a:buFont typeface="Arial" pitchFamily="34" charset="0"/>
              <a:buNone/>
              <a:defRPr/>
            </a:pPr>
            <a:r>
              <a:rPr lang="en-US" sz="1050" dirty="0">
                <a:solidFill>
                  <a:prstClr val="white"/>
                </a:solidFill>
                <a:latin typeface="Baskerville Old Face"/>
                <a:ea typeface="ＭＳ Ｐゴシック"/>
                <a:cs typeface="Baskerville Old Face"/>
              </a:rPr>
              <a:t>Center on Budget and Policy Priorities</a:t>
            </a:r>
            <a:endParaRPr lang="en-US" sz="1050" dirty="0">
              <a:solidFill>
                <a:prstClr val="white"/>
              </a:solidFill>
              <a:latin typeface="Myriad Pro Semibold"/>
              <a:ea typeface="ＭＳ Ｐゴシック"/>
              <a:cs typeface="Myriad Pro Semibold"/>
            </a:endParaRPr>
          </a:p>
        </p:txBody>
      </p:sp>
      <p:pic>
        <p:nvPicPr>
          <p:cNvPr id="10" name="Picture 9" descr="logo.wmf"/>
          <p:cNvPicPr>
            <a:picLocks noChangeAspect="1"/>
          </p:cNvPicPr>
          <p:nvPr userDrawn="1"/>
        </p:nvPicPr>
        <p:blipFill>
          <a:blip r:embed="rId14" cstate="print"/>
          <a:stretch>
            <a:fillRect/>
          </a:stretch>
        </p:blipFill>
        <p:spPr>
          <a:xfrm>
            <a:off x="228948" y="46904"/>
            <a:ext cx="302336" cy="302336"/>
          </a:xfrm>
          <a:prstGeom prst="rect">
            <a:avLst/>
          </a:prstGeom>
        </p:spPr>
      </p:pic>
      <p:sp>
        <p:nvSpPr>
          <p:cNvPr id="5" name="TextBox 5"/>
          <p:cNvSpPr txBox="1">
            <a:spLocks noChangeArrowheads="1"/>
          </p:cNvSpPr>
          <p:nvPr userDrawn="1"/>
        </p:nvSpPr>
        <p:spPr bwMode="auto">
          <a:xfrm>
            <a:off x="7391400" y="6169026"/>
            <a:ext cx="1371600" cy="253916"/>
          </a:xfrm>
          <a:prstGeom prst="rect">
            <a:avLst/>
          </a:prstGeom>
          <a:solidFill>
            <a:schemeClr val="bg1"/>
          </a:solidFill>
          <a:ln w="9525">
            <a:noFill/>
            <a:miter lim="800000"/>
            <a:headEnd/>
            <a:tailEnd/>
          </a:ln>
        </p:spPr>
        <p:txBody>
          <a:bodyPr>
            <a:spAutoFit/>
          </a:bodyPr>
          <a:lstStyle/>
          <a:p>
            <a:pPr algn="r" defTabSz="342900" fontAlgn="base">
              <a:spcBef>
                <a:spcPct val="0"/>
              </a:spcBef>
              <a:spcAft>
                <a:spcPct val="0"/>
              </a:spcAft>
            </a:pPr>
            <a:r>
              <a:rPr lang="en-US" sz="1050" dirty="0">
                <a:solidFill>
                  <a:srgbClr val="0C61A4"/>
                </a:solidFill>
                <a:latin typeface="Franklin Gothic Medium"/>
                <a:ea typeface="ＭＳ Ｐゴシック"/>
                <a:cs typeface="Franklin Gothic Medium"/>
              </a:rPr>
              <a:t>cbpp.org</a:t>
            </a:r>
          </a:p>
        </p:txBody>
      </p:sp>
      <p:sp>
        <p:nvSpPr>
          <p:cNvPr id="6" name="Slide Number Placeholder 5"/>
          <p:cNvSpPr>
            <a:spLocks noGrp="1"/>
          </p:cNvSpPr>
          <p:nvPr>
            <p:ph type="sldNum" sz="quarter" idx="4"/>
          </p:nvPr>
        </p:nvSpPr>
        <p:spPr>
          <a:xfrm>
            <a:off x="8229600" y="92077"/>
            <a:ext cx="533400" cy="365125"/>
          </a:xfrm>
          <a:prstGeom prst="rect">
            <a:avLst/>
          </a:prstGeom>
        </p:spPr>
        <p:txBody>
          <a:bodyPr/>
          <a:lstStyle>
            <a:lvl1pPr algn="ctr">
              <a:defRPr sz="1050">
                <a:solidFill>
                  <a:schemeClr val="bg1"/>
                </a:solidFill>
                <a:latin typeface="Franklin Gothic Book"/>
                <a:cs typeface="Franklin Gothic Book"/>
              </a:defRPr>
            </a:lvl1pPr>
          </a:lstStyle>
          <a:p>
            <a:pPr defTabSz="342900" fontAlgn="base">
              <a:spcBef>
                <a:spcPct val="0"/>
              </a:spcBef>
              <a:spcAft>
                <a:spcPct val="0"/>
              </a:spcAft>
            </a:pPr>
            <a:fld id="{D391454F-07E3-4287-AD19-7E12999A905B}" type="slidenum">
              <a:rPr lang="en-US" smtClean="0">
                <a:solidFill>
                  <a:prstClr val="white"/>
                </a:solidFill>
                <a:ea typeface="ＭＳ Ｐゴシック"/>
              </a:rPr>
              <a:pPr defTabSz="342900" fontAlgn="base">
                <a:spcBef>
                  <a:spcPct val="0"/>
                </a:spcBef>
                <a:spcAft>
                  <a:spcPct val="0"/>
                </a:spcAft>
              </a:pPr>
              <a:t>‹#›</a:t>
            </a:fld>
            <a:endParaRPr lang="en-US" dirty="0">
              <a:solidFill>
                <a:prstClr val="white"/>
              </a:solidFill>
              <a:ea typeface="ＭＳ Ｐゴシック"/>
            </a:endParaRPr>
          </a:p>
        </p:txBody>
      </p:sp>
    </p:spTree>
    <p:extLst>
      <p:ext uri="{BB962C8B-B14F-4D97-AF65-F5344CB8AC3E}">
        <p14:creationId xmlns:p14="http://schemas.microsoft.com/office/powerpoint/2010/main" val="2740564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342900" rtl="0" eaLnBrk="0" fontAlgn="base" hangingPunct="0">
        <a:spcBef>
          <a:spcPct val="0"/>
        </a:spcBef>
        <a:spcAft>
          <a:spcPct val="0"/>
        </a:spcAft>
        <a:defRPr sz="3300" kern="1200">
          <a:solidFill>
            <a:schemeClr val="tx1"/>
          </a:solidFill>
          <a:latin typeface="+mj-lt"/>
          <a:ea typeface="ＭＳ Ｐゴシック" pitchFamily="-65" charset="-128"/>
          <a:cs typeface="ＭＳ Ｐゴシック" pitchFamily="-65" charset="-128"/>
        </a:defRPr>
      </a:lvl1pPr>
      <a:lvl2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2pPr>
      <a:lvl3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3pPr>
      <a:lvl4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4pPr>
      <a:lvl5pPr algn="ctr" defTabSz="342900" rtl="0" eaLnBrk="0" fontAlgn="base" hangingPunct="0">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5pPr>
      <a:lvl6pPr marL="3429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6pPr>
      <a:lvl7pPr marL="6858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7pPr>
      <a:lvl8pPr marL="10287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8pPr>
      <a:lvl9pPr marL="1371600" algn="ctr" defTabSz="342900" rtl="0" fontAlgn="base">
        <a:spcBef>
          <a:spcPct val="0"/>
        </a:spcBef>
        <a:spcAft>
          <a:spcPct val="0"/>
        </a:spcAft>
        <a:defRPr sz="3300">
          <a:solidFill>
            <a:schemeClr val="tx1"/>
          </a:solidFill>
          <a:latin typeface="Calibri" pitchFamily="-65" charset="0"/>
          <a:ea typeface="ＭＳ Ｐゴシック" pitchFamily="-65" charset="-128"/>
          <a:cs typeface="ＭＳ Ｐゴシック" pitchFamily="-65" charset="-128"/>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65" charset="-128"/>
          <a:cs typeface="ＭＳ Ｐゴシック" pitchFamily="-65" charset="-128"/>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mn-lt"/>
          <a:ea typeface="ＭＳ Ｐゴシック" pitchFamily="-65" charset="-128"/>
          <a:cs typeface="ＭＳ Ｐゴシック"/>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mn-lt"/>
          <a:ea typeface="ＭＳ Ｐゴシック" pitchFamily="-65" charset="-128"/>
          <a:cs typeface="ＭＳ Ｐゴシック"/>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65" charset="-128"/>
          <a:cs typeface="ＭＳ Ｐゴシック"/>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mn-lt"/>
          <a:ea typeface="ＭＳ Ｐゴシック" pitchFamily="-65" charset="-128"/>
          <a:cs typeface="ＭＳ Ｐゴシック"/>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87654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7" r:id="rId30"/>
    <p:sldLayoutId id="2147483718" r:id="rId31"/>
    <p:sldLayoutId id="2147483720" r:id="rId32"/>
    <p:sldLayoutId id="2147483721" r:id="rId33"/>
  </p:sldLayoutIdLst>
  <p:hf sldNum="0" hdr="0" ftr="0" dt="0"/>
  <p:txStyles>
    <p:titleStyle>
      <a:lvl1pPr algn="ctr" defTabSz="914400" rtl="0" eaLnBrk="1" latinLnBrk="0" hangingPunct="1">
        <a:spcBef>
          <a:spcPct val="0"/>
        </a:spcBef>
        <a:buNone/>
        <a:defRPr sz="4400" kern="1200" cap="sm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4A8DA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4A8DAF"/>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gif"/><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Colors" Target="../diagrams/colors6.xml"/><Relationship Id="rId11" Type="http://schemas.microsoft.com/office/2007/relationships/hdphoto" Target="../media/hdphoto4.wdp"/><Relationship Id="rId5" Type="http://schemas.openxmlformats.org/officeDocument/2006/relationships/diagramQuickStyle" Target="../diagrams/quickStyle6.xml"/><Relationship Id="rId10" Type="http://schemas.openxmlformats.org/officeDocument/2006/relationships/image" Target="../media/image20.png"/><Relationship Id="rId4" Type="http://schemas.openxmlformats.org/officeDocument/2006/relationships/diagramLayout" Target="../diagrams/layout6.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diagramColors" Target="../diagrams/colors9.xml"/><Relationship Id="rId18" Type="http://schemas.openxmlformats.org/officeDocument/2006/relationships/diagramColors" Target="../diagrams/colors10.xml"/><Relationship Id="rId3" Type="http://schemas.openxmlformats.org/officeDocument/2006/relationships/diagramLayout" Target="../diagrams/layout8.xml"/><Relationship Id="rId7" Type="http://schemas.openxmlformats.org/officeDocument/2006/relationships/image" Target="../media/image25.jpeg"/><Relationship Id="rId12" Type="http://schemas.openxmlformats.org/officeDocument/2006/relationships/diagramQuickStyle" Target="../diagrams/quickStyle9.xml"/><Relationship Id="rId17" Type="http://schemas.openxmlformats.org/officeDocument/2006/relationships/diagramQuickStyle" Target="../diagrams/quickStyle10.xml"/><Relationship Id="rId2" Type="http://schemas.openxmlformats.org/officeDocument/2006/relationships/diagramData" Target="../diagrams/data8.xml"/><Relationship Id="rId16" Type="http://schemas.openxmlformats.org/officeDocument/2006/relationships/diagramLayout" Target="../diagrams/layout10.xml"/><Relationship Id="rId1" Type="http://schemas.openxmlformats.org/officeDocument/2006/relationships/slideLayout" Target="../slideLayouts/slideLayout26.xml"/><Relationship Id="rId6" Type="http://schemas.microsoft.com/office/2007/relationships/diagramDrawing" Target="../diagrams/drawing8.xml"/><Relationship Id="rId11" Type="http://schemas.openxmlformats.org/officeDocument/2006/relationships/diagramLayout" Target="../diagrams/layout9.xml"/><Relationship Id="rId5" Type="http://schemas.openxmlformats.org/officeDocument/2006/relationships/diagramColors" Target="../diagrams/colors8.xml"/><Relationship Id="rId15" Type="http://schemas.openxmlformats.org/officeDocument/2006/relationships/diagramData" Target="../diagrams/data10.xml"/><Relationship Id="rId10" Type="http://schemas.openxmlformats.org/officeDocument/2006/relationships/diagramData" Target="../diagrams/data9.xml"/><Relationship Id="rId19" Type="http://schemas.microsoft.com/office/2007/relationships/diagramDrawing" Target="../diagrams/drawing10.xml"/><Relationship Id="rId4" Type="http://schemas.openxmlformats.org/officeDocument/2006/relationships/diagramQuickStyle" Target="../diagrams/quickStyle8.xml"/><Relationship Id="rId9" Type="http://schemas.openxmlformats.org/officeDocument/2006/relationships/image" Target="../media/image27.jpeg"/><Relationship Id="rId14" Type="http://schemas.microsoft.com/office/2007/relationships/diagramDrawing" Target="../diagrams/drawing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9.jpg"/><Relationship Id="rId2" Type="http://schemas.openxmlformats.org/officeDocument/2006/relationships/diagramData" Target="../diagrams/data13.xml"/><Relationship Id="rId1" Type="http://schemas.openxmlformats.org/officeDocument/2006/relationships/slideLayout" Target="../slideLayouts/slideLayout2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image" Target="../media/image31.png"/><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30.jpeg"/><Relationship Id="rId2" Type="http://schemas.openxmlformats.org/officeDocument/2006/relationships/diagramData" Target="../diagrams/data15.xml"/><Relationship Id="rId1" Type="http://schemas.openxmlformats.org/officeDocument/2006/relationships/slideLayout" Target="../slideLayouts/slideLayout26.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image" Target="../media/image33.jpeg"/><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image" Target="../media/image32.jpeg"/><Relationship Id="rId2" Type="http://schemas.openxmlformats.org/officeDocument/2006/relationships/diagramData" Target="../diagrams/data17.xml"/><Relationship Id="rId1" Type="http://schemas.openxmlformats.org/officeDocument/2006/relationships/slideLayout" Target="../slideLayouts/slideLayout26.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Limited SNAP</a:t>
            </a:r>
          </a:p>
        </p:txBody>
      </p:sp>
      <p:sp>
        <p:nvSpPr>
          <p:cNvPr id="5" name="Subtitle 4"/>
          <p:cNvSpPr>
            <a:spLocks noGrp="1"/>
          </p:cNvSpPr>
          <p:nvPr>
            <p:ph type="body" idx="1"/>
          </p:nvPr>
        </p:nvSpPr>
        <p:spPr/>
        <p:txBody>
          <a:bodyPr/>
          <a:lstStyle/>
          <a:p>
            <a:r>
              <a:rPr lang="en-US" dirty="0"/>
              <a:t>Able Bodied Adults Without Dependents</a:t>
            </a:r>
          </a:p>
          <a:p>
            <a:r>
              <a:rPr lang="en-US" dirty="0"/>
              <a:t>ABAWDs</a:t>
            </a:r>
          </a:p>
          <a:p>
            <a:endParaRPr lang="en-US" dirty="0"/>
          </a:p>
        </p:txBody>
      </p:sp>
    </p:spTree>
    <p:extLst>
      <p:ext uri="{BB962C8B-B14F-4D97-AF65-F5344CB8AC3E}">
        <p14:creationId xmlns:p14="http://schemas.microsoft.com/office/powerpoint/2010/main" val="351869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43" y="672607"/>
            <a:ext cx="7506114" cy="767657"/>
          </a:xfrm>
        </p:spPr>
        <p:txBody>
          <a:bodyPr/>
          <a:lstStyle/>
          <a:p>
            <a:pPr algn="ctr"/>
            <a:r>
              <a:rPr lang="en-US" sz="3200" b="1" dirty="0"/>
              <a:t>Not Always Able to Work</a:t>
            </a:r>
          </a:p>
        </p:txBody>
      </p:sp>
      <p:sp>
        <p:nvSpPr>
          <p:cNvPr id="5" name="Content Placeholder 4"/>
          <p:cNvSpPr>
            <a:spLocks noGrp="1"/>
          </p:cNvSpPr>
          <p:nvPr>
            <p:ph idx="1"/>
          </p:nvPr>
        </p:nvSpPr>
        <p:spPr>
          <a:xfrm>
            <a:off x="587300" y="1598360"/>
            <a:ext cx="3616037" cy="2921658"/>
          </a:xfrm>
        </p:spPr>
        <p:txBody>
          <a:bodyPr>
            <a:noAutofit/>
          </a:bodyPr>
          <a:lstStyle/>
          <a:p>
            <a:pPr marL="0" indent="0">
              <a:spcAft>
                <a:spcPts val="900"/>
              </a:spcAft>
              <a:buNone/>
            </a:pPr>
            <a:r>
              <a:rPr lang="en-US" sz="2400" b="1" dirty="0">
                <a:solidFill>
                  <a:schemeClr val="tx2"/>
                </a:solidFill>
              </a:rPr>
              <a:t>1 in 3 </a:t>
            </a:r>
            <a:r>
              <a:rPr lang="en-US" sz="2400" dirty="0">
                <a:solidFill>
                  <a:schemeClr val="tx2"/>
                </a:solidFill>
              </a:rPr>
              <a:t>reported physical or mental disability that limits their ability to perform daily activities.</a:t>
            </a:r>
          </a:p>
          <a:p>
            <a:pPr marL="0" indent="0">
              <a:spcAft>
                <a:spcPts val="900"/>
              </a:spcAft>
              <a:buNone/>
            </a:pPr>
            <a:r>
              <a:rPr lang="en-US" sz="2400" b="1" dirty="0">
                <a:solidFill>
                  <a:schemeClr val="tx2"/>
                </a:solidFill>
              </a:rPr>
              <a:t>1 in 4 </a:t>
            </a:r>
            <a:r>
              <a:rPr lang="en-US" sz="2400" dirty="0">
                <a:solidFill>
                  <a:schemeClr val="tx2"/>
                </a:solidFill>
              </a:rPr>
              <a:t>were under a doctor’s care for conditions like depression, anxiety, PTSD, schizophrenia, diabetes, heart disease, and some reported injuries.</a:t>
            </a:r>
          </a:p>
          <a:p>
            <a:pPr marL="0" indent="0">
              <a:spcAft>
                <a:spcPts val="900"/>
              </a:spcAft>
              <a:buNone/>
            </a:pPr>
            <a:endParaRPr lang="en-US" sz="165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2973" y="2194294"/>
            <a:ext cx="3408028" cy="3408028"/>
          </a:xfrm>
          <a:prstGeom prst="rect">
            <a:avLst/>
          </a:prstGeom>
        </p:spPr>
      </p:pic>
    </p:spTree>
    <p:extLst>
      <p:ext uri="{BB962C8B-B14F-4D97-AF65-F5344CB8AC3E}">
        <p14:creationId xmlns:p14="http://schemas.microsoft.com/office/powerpoint/2010/main" val="1960773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58" y="728440"/>
            <a:ext cx="6172200" cy="767657"/>
          </a:xfrm>
        </p:spPr>
        <p:txBody>
          <a:bodyPr/>
          <a:lstStyle/>
          <a:p>
            <a:pPr algn="ctr"/>
            <a:r>
              <a:rPr lang="en-US" sz="3200" b="1" dirty="0"/>
              <a:t>May Lack Basic Skills</a:t>
            </a:r>
          </a:p>
        </p:txBody>
      </p:sp>
      <p:sp>
        <p:nvSpPr>
          <p:cNvPr id="5" name="Content Placeholder 4"/>
          <p:cNvSpPr>
            <a:spLocks noGrp="1"/>
          </p:cNvSpPr>
          <p:nvPr>
            <p:ph idx="1"/>
          </p:nvPr>
        </p:nvSpPr>
        <p:spPr>
          <a:xfrm>
            <a:off x="988541" y="1661225"/>
            <a:ext cx="6850233" cy="625986"/>
          </a:xfrm>
        </p:spPr>
        <p:txBody>
          <a:bodyPr>
            <a:noAutofit/>
          </a:bodyPr>
          <a:lstStyle/>
          <a:p>
            <a:pPr marL="0" indent="0" algn="ctr">
              <a:spcAft>
                <a:spcPts val="900"/>
              </a:spcAft>
              <a:buNone/>
            </a:pPr>
            <a:r>
              <a:rPr lang="en-US" sz="2400" b="1" dirty="0">
                <a:solidFill>
                  <a:schemeClr val="tx2"/>
                </a:solidFill>
              </a:rPr>
              <a:t>30 percent </a:t>
            </a:r>
            <a:r>
              <a:rPr lang="en-US" sz="2400" dirty="0">
                <a:solidFill>
                  <a:schemeClr val="tx2"/>
                </a:solidFill>
              </a:rPr>
              <a:t>had no high school diploma or GED. Many were marginally and functionally illiterate.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2039" y="2798129"/>
            <a:ext cx="5467525" cy="2958527"/>
          </a:xfrm>
          <a:prstGeom prst="rect">
            <a:avLst/>
          </a:prstGeom>
        </p:spPr>
      </p:pic>
    </p:spTree>
    <p:extLst>
      <p:ext uri="{BB962C8B-B14F-4D97-AF65-F5344CB8AC3E}">
        <p14:creationId xmlns:p14="http://schemas.microsoft.com/office/powerpoint/2010/main" val="3067977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595" y="782901"/>
            <a:ext cx="6395484" cy="767657"/>
          </a:xfrm>
        </p:spPr>
        <p:txBody>
          <a:bodyPr/>
          <a:lstStyle/>
          <a:p>
            <a:pPr algn="ctr"/>
            <a:r>
              <a:rPr lang="en-US" sz="3200" b="1" dirty="0"/>
              <a:t>Significant Barriers to Employment</a:t>
            </a:r>
          </a:p>
        </p:txBody>
      </p:sp>
      <p:sp>
        <p:nvSpPr>
          <p:cNvPr id="5" name="Content Placeholder 4"/>
          <p:cNvSpPr>
            <a:spLocks noGrp="1"/>
          </p:cNvSpPr>
          <p:nvPr>
            <p:ph idx="1"/>
          </p:nvPr>
        </p:nvSpPr>
        <p:spPr>
          <a:xfrm>
            <a:off x="5232496" y="1991046"/>
            <a:ext cx="2828623" cy="3723480"/>
          </a:xfrm>
        </p:spPr>
        <p:txBody>
          <a:bodyPr>
            <a:noAutofit/>
          </a:bodyPr>
          <a:lstStyle/>
          <a:p>
            <a:pPr marL="0" indent="0">
              <a:spcAft>
                <a:spcPts val="900"/>
              </a:spcAft>
              <a:buNone/>
            </a:pPr>
            <a:r>
              <a:rPr lang="en-US" sz="2400" b="1" dirty="0">
                <a:solidFill>
                  <a:schemeClr val="tx2"/>
                </a:solidFill>
              </a:rPr>
              <a:t>More than 1 in 3 </a:t>
            </a:r>
            <a:r>
              <a:rPr lang="en-US" sz="2400" dirty="0">
                <a:solidFill>
                  <a:schemeClr val="tx2"/>
                </a:solidFill>
              </a:rPr>
              <a:t>reported having a felony conviction. </a:t>
            </a:r>
          </a:p>
          <a:p>
            <a:pPr marL="0" indent="0">
              <a:spcAft>
                <a:spcPts val="900"/>
              </a:spcAft>
              <a:buNone/>
            </a:pPr>
            <a:r>
              <a:rPr lang="en-US" sz="2400" dirty="0">
                <a:solidFill>
                  <a:schemeClr val="tx2"/>
                </a:solidFill>
              </a:rPr>
              <a:t>Close to </a:t>
            </a:r>
            <a:r>
              <a:rPr lang="en-US" sz="2400" b="1" dirty="0">
                <a:solidFill>
                  <a:schemeClr val="tx2"/>
                </a:solidFill>
              </a:rPr>
              <a:t>13%</a:t>
            </a:r>
            <a:r>
              <a:rPr lang="en-US" sz="2400" dirty="0">
                <a:solidFill>
                  <a:schemeClr val="tx2"/>
                </a:solidFill>
              </a:rPr>
              <a:t> were on probation or parole. About </a:t>
            </a:r>
            <a:r>
              <a:rPr lang="en-US" sz="2400" b="1" dirty="0">
                <a:solidFill>
                  <a:schemeClr val="tx2"/>
                </a:solidFill>
              </a:rPr>
              <a:t>15%</a:t>
            </a:r>
            <a:r>
              <a:rPr lang="en-US" sz="2400" dirty="0">
                <a:solidFill>
                  <a:schemeClr val="tx2"/>
                </a:solidFill>
              </a:rPr>
              <a:t> reported a DUI violation, limiting their ability to secure employment.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95" y="2183530"/>
            <a:ext cx="4452282" cy="3338513"/>
          </a:xfrm>
          <a:prstGeom prst="rect">
            <a:avLst/>
          </a:prstGeom>
        </p:spPr>
      </p:pic>
    </p:spTree>
    <p:extLst>
      <p:ext uri="{BB962C8B-B14F-4D97-AF65-F5344CB8AC3E}">
        <p14:creationId xmlns:p14="http://schemas.microsoft.com/office/powerpoint/2010/main" val="7240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400" y="698960"/>
            <a:ext cx="6865338" cy="767657"/>
          </a:xfrm>
        </p:spPr>
        <p:txBody>
          <a:bodyPr/>
          <a:lstStyle/>
          <a:p>
            <a:pPr algn="ctr"/>
            <a:r>
              <a:rPr lang="en-US" sz="3200" b="1" dirty="0"/>
              <a:t>What Else Do We Know?</a:t>
            </a:r>
          </a:p>
        </p:txBody>
      </p:sp>
      <p:sp>
        <p:nvSpPr>
          <p:cNvPr id="5" name="Content Placeholder 4"/>
          <p:cNvSpPr>
            <a:spLocks noGrp="1"/>
          </p:cNvSpPr>
          <p:nvPr>
            <p:ph idx="1"/>
          </p:nvPr>
        </p:nvSpPr>
        <p:spPr>
          <a:xfrm>
            <a:off x="759041" y="1758034"/>
            <a:ext cx="7625917" cy="2860097"/>
          </a:xfrm>
        </p:spPr>
        <p:txBody>
          <a:bodyPr>
            <a:noAutofit/>
          </a:bodyPr>
          <a:lstStyle/>
          <a:p>
            <a:pPr>
              <a:spcAft>
                <a:spcPts val="900"/>
              </a:spcAft>
            </a:pPr>
            <a:r>
              <a:rPr lang="en-US" sz="2400" b="1" dirty="0">
                <a:solidFill>
                  <a:schemeClr val="tx2"/>
                </a:solidFill>
              </a:rPr>
              <a:t>Childless unemployed adults are very poor.  </a:t>
            </a:r>
            <a:r>
              <a:rPr lang="en-US" sz="2400" dirty="0">
                <a:solidFill>
                  <a:schemeClr val="tx2"/>
                </a:solidFill>
              </a:rPr>
              <a:t>Average income is 22 percent of poverty.</a:t>
            </a:r>
          </a:p>
          <a:p>
            <a:pPr>
              <a:spcAft>
                <a:spcPts val="900"/>
              </a:spcAft>
            </a:pPr>
            <a:r>
              <a:rPr lang="en-US" sz="2400" b="1" dirty="0">
                <a:solidFill>
                  <a:schemeClr val="tx2"/>
                </a:solidFill>
              </a:rPr>
              <a:t>Only 37 percent </a:t>
            </a:r>
            <a:r>
              <a:rPr lang="en-US" sz="2400" dirty="0">
                <a:solidFill>
                  <a:schemeClr val="tx2"/>
                </a:solidFill>
              </a:rPr>
              <a:t>have an email address.</a:t>
            </a:r>
          </a:p>
          <a:p>
            <a:pPr>
              <a:spcAft>
                <a:spcPts val="900"/>
              </a:spcAft>
            </a:pPr>
            <a:r>
              <a:rPr lang="en-US" sz="2400" b="1" dirty="0">
                <a:solidFill>
                  <a:schemeClr val="tx2"/>
                </a:solidFill>
              </a:rPr>
              <a:t>1 in 4 </a:t>
            </a:r>
            <a:r>
              <a:rPr lang="en-US" sz="2400" dirty="0">
                <a:solidFill>
                  <a:schemeClr val="tx2"/>
                </a:solidFill>
              </a:rPr>
              <a:t>report having children not in their custody, and </a:t>
            </a:r>
            <a:r>
              <a:rPr lang="en-US" sz="2400" b="1" dirty="0">
                <a:solidFill>
                  <a:schemeClr val="tx2"/>
                </a:solidFill>
              </a:rPr>
              <a:t>1 in 5 </a:t>
            </a:r>
            <a:r>
              <a:rPr lang="en-US" sz="2400" dirty="0">
                <a:solidFill>
                  <a:schemeClr val="tx2"/>
                </a:solidFill>
              </a:rPr>
              <a:t>owe child support.</a:t>
            </a:r>
          </a:p>
          <a:p>
            <a:pPr>
              <a:spcAft>
                <a:spcPts val="900"/>
              </a:spcAft>
            </a:pPr>
            <a:r>
              <a:rPr lang="en-US" sz="2400" b="1" dirty="0">
                <a:solidFill>
                  <a:schemeClr val="tx2"/>
                </a:solidFill>
              </a:rPr>
              <a:t>Only 4 in 10 </a:t>
            </a:r>
            <a:r>
              <a:rPr lang="en-US" sz="2400" dirty="0">
                <a:solidFill>
                  <a:schemeClr val="tx2"/>
                </a:solidFill>
              </a:rPr>
              <a:t>have a valid driver’s license.</a:t>
            </a:r>
          </a:p>
          <a:p>
            <a:pPr>
              <a:spcAft>
                <a:spcPts val="900"/>
              </a:spcAft>
            </a:pPr>
            <a:r>
              <a:rPr lang="en-US" sz="2400" dirty="0">
                <a:solidFill>
                  <a:schemeClr val="tx2"/>
                </a:solidFill>
              </a:rPr>
              <a:t>Despite 1 in 3 working recently, </a:t>
            </a:r>
            <a:r>
              <a:rPr lang="en-US" sz="2400" b="1" dirty="0">
                <a:solidFill>
                  <a:schemeClr val="tx2"/>
                </a:solidFill>
              </a:rPr>
              <a:t>nearly 80 percent have never received unemployment compensation</a:t>
            </a:r>
            <a:r>
              <a:rPr lang="en-US" sz="2400" dirty="0">
                <a:solidFill>
                  <a:schemeClr val="tx2"/>
                </a:solidFill>
              </a:rPr>
              <a:t>.</a:t>
            </a:r>
            <a:endParaRPr lang="en-US" sz="2400" b="1" dirty="0">
              <a:solidFill>
                <a:schemeClr val="tx2"/>
              </a:solidFill>
            </a:endParaRPr>
          </a:p>
        </p:txBody>
      </p:sp>
    </p:spTree>
    <p:extLst>
      <p:ext uri="{BB962C8B-B14F-4D97-AF65-F5344CB8AC3E}">
        <p14:creationId xmlns:p14="http://schemas.microsoft.com/office/powerpoint/2010/main" val="67349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C6935-B8B8-4843-B0EC-2AA49983EF42}"/>
              </a:ext>
            </a:extLst>
          </p:cNvPr>
          <p:cNvSpPr>
            <a:spLocks noGrp="1"/>
          </p:cNvSpPr>
          <p:nvPr>
            <p:ph type="title"/>
          </p:nvPr>
        </p:nvSpPr>
        <p:spPr/>
        <p:txBody>
          <a:bodyPr/>
          <a:lstStyle/>
          <a:p>
            <a:r>
              <a:rPr lang="en-US" sz="3200" b="1" dirty="0"/>
              <a:t>Return of the Time Limit Leads to Drop in Participation </a:t>
            </a:r>
          </a:p>
        </p:txBody>
      </p:sp>
      <p:sp>
        <p:nvSpPr>
          <p:cNvPr id="4" name="Slide Number Placeholder 3">
            <a:extLst>
              <a:ext uri="{FF2B5EF4-FFF2-40B4-BE49-F238E27FC236}">
                <a16:creationId xmlns:a16="http://schemas.microsoft.com/office/drawing/2014/main" xmlns="" id="{7AACB3C5-E446-4516-8F73-65737EF02967}"/>
              </a:ext>
            </a:extLst>
          </p:cNvPr>
          <p:cNvSpPr>
            <a:spLocks noGrp="1"/>
          </p:cNvSpPr>
          <p:nvPr>
            <p:ph type="sldNum" sz="quarter" idx="12"/>
          </p:nvPr>
        </p:nvSpPr>
        <p:spPr/>
        <p:txBody>
          <a:bodyPr/>
          <a:lstStyle/>
          <a:p>
            <a:fld id="{F8296727-BE47-4DDB-B3B7-C71239036FAB}" type="slidenum">
              <a:rPr lang="en-US" smtClean="0">
                <a:solidFill>
                  <a:prstClr val="white"/>
                </a:solidFill>
              </a:rPr>
              <a:pPr/>
              <a:t>14</a:t>
            </a:fld>
            <a:endParaRPr lang="en-US">
              <a:solidFill>
                <a:prstClr val="white"/>
              </a:solidFill>
            </a:endParaRPr>
          </a:p>
        </p:txBody>
      </p:sp>
      <p:pic>
        <p:nvPicPr>
          <p:cNvPr id="5" name="Content Placeholder 3">
            <a:extLst>
              <a:ext uri="{FF2B5EF4-FFF2-40B4-BE49-F238E27FC236}">
                <a16:creationId xmlns:a16="http://schemas.microsoft.com/office/drawing/2014/main" xmlns="" id="{B35CAB4F-6D17-4B3A-B3C7-CCAB41998CCD}"/>
              </a:ext>
            </a:extLst>
          </p:cNvPr>
          <p:cNvPicPr>
            <a:picLocks noGrp="1" noChangeAspect="1"/>
          </p:cNvPicPr>
          <p:nvPr>
            <p:ph idx="1"/>
          </p:nvPr>
        </p:nvPicPr>
        <p:blipFill>
          <a:blip r:embed="rId2"/>
          <a:stretch>
            <a:fillRect/>
          </a:stretch>
        </p:blipFill>
        <p:spPr>
          <a:xfrm>
            <a:off x="306280" y="2126975"/>
            <a:ext cx="5644379" cy="3767798"/>
          </a:xfrm>
          <a:prstGeom prst="rect">
            <a:avLst/>
          </a:prstGeom>
        </p:spPr>
      </p:pic>
      <p:pic>
        <p:nvPicPr>
          <p:cNvPr id="3" name="Picture 2">
            <a:extLst>
              <a:ext uri="{FF2B5EF4-FFF2-40B4-BE49-F238E27FC236}">
                <a16:creationId xmlns:a16="http://schemas.microsoft.com/office/drawing/2014/main" xmlns="" id="{92C5F468-8DB5-4553-8702-4603BBCF382F}"/>
              </a:ext>
            </a:extLst>
          </p:cNvPr>
          <p:cNvPicPr>
            <a:picLocks noChangeAspect="1"/>
          </p:cNvPicPr>
          <p:nvPr/>
        </p:nvPicPr>
        <p:blipFill>
          <a:blip r:embed="rId3"/>
          <a:stretch>
            <a:fillRect/>
          </a:stretch>
        </p:blipFill>
        <p:spPr>
          <a:xfrm>
            <a:off x="5363407" y="2030092"/>
            <a:ext cx="3192446" cy="4077746"/>
          </a:xfrm>
          <a:prstGeom prst="rect">
            <a:avLst/>
          </a:prstGeom>
        </p:spPr>
      </p:pic>
    </p:spTree>
    <p:extLst>
      <p:ext uri="{BB962C8B-B14F-4D97-AF65-F5344CB8AC3E}">
        <p14:creationId xmlns:p14="http://schemas.microsoft.com/office/powerpoint/2010/main" val="343522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b="1" dirty="0"/>
              <a:t>State Challenges to Implementation</a:t>
            </a:r>
          </a:p>
        </p:txBody>
      </p:sp>
      <p:sp>
        <p:nvSpPr>
          <p:cNvPr id="6" name="Content Placeholder 5"/>
          <p:cNvSpPr>
            <a:spLocks noGrp="1"/>
          </p:cNvSpPr>
          <p:nvPr>
            <p:ph idx="1"/>
          </p:nvPr>
        </p:nvSpPr>
        <p:spPr>
          <a:xfrm>
            <a:off x="457200" y="1839425"/>
            <a:ext cx="8229600" cy="3394472"/>
          </a:xfrm>
        </p:spPr>
        <p:txBody>
          <a:bodyPr/>
          <a:lstStyle/>
          <a:p>
            <a:r>
              <a:rPr lang="en-US" sz="2800" dirty="0"/>
              <a:t>Many do not start screening clients early enough</a:t>
            </a:r>
          </a:p>
          <a:p>
            <a:r>
              <a:rPr lang="en-US" sz="2800" dirty="0"/>
              <a:t>Rule is confusing and new to most</a:t>
            </a:r>
          </a:p>
          <a:p>
            <a:r>
              <a:rPr lang="en-US" sz="2800" dirty="0"/>
              <a:t>This population is hard to reach</a:t>
            </a:r>
          </a:p>
          <a:p>
            <a:r>
              <a:rPr lang="en-US" sz="2800" dirty="0"/>
              <a:t>Forms and notices aren’t user friendly</a:t>
            </a:r>
          </a:p>
          <a:p>
            <a:r>
              <a:rPr lang="en-US" sz="2800" dirty="0"/>
              <a:t>Client circumstances change</a:t>
            </a:r>
          </a:p>
          <a:p>
            <a:r>
              <a:rPr lang="en-US" sz="2800" dirty="0"/>
              <a:t>Clients struggle to obtain verification</a:t>
            </a:r>
          </a:p>
        </p:txBody>
      </p:sp>
      <p:sp>
        <p:nvSpPr>
          <p:cNvPr id="4" name="Slide Number Placeholder 3"/>
          <p:cNvSpPr>
            <a:spLocks noGrp="1"/>
          </p:cNvSpPr>
          <p:nvPr>
            <p:ph type="sldNum" sz="quarter" idx="12"/>
          </p:nvPr>
        </p:nvSpPr>
        <p:spPr/>
        <p:txBody>
          <a:bodyPr/>
          <a:lstStyle/>
          <a:p>
            <a:fld id="{CF4DCC83-79F8-4415-A7AA-61DBC831CCD9}" type="slidenum">
              <a:rPr lang="en-US" smtClean="0">
                <a:solidFill>
                  <a:prstClr val="white"/>
                </a:solidFill>
              </a:rPr>
              <a:pPr/>
              <a:t>15</a:t>
            </a:fld>
            <a:endParaRPr lang="en-US">
              <a:solidFill>
                <a:prstClr val="white"/>
              </a:solidFill>
            </a:endParaRPr>
          </a:p>
        </p:txBody>
      </p:sp>
    </p:spTree>
    <p:extLst>
      <p:ext uri="{BB962C8B-B14F-4D97-AF65-F5344CB8AC3E}">
        <p14:creationId xmlns:p14="http://schemas.microsoft.com/office/powerpoint/2010/main" val="747756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3" y="706374"/>
            <a:ext cx="8353816" cy="646330"/>
          </a:xfrm>
        </p:spPr>
        <p:txBody>
          <a:bodyPr/>
          <a:lstStyle/>
          <a:p>
            <a:pPr algn="ctr"/>
            <a:r>
              <a:rPr lang="en-US" sz="3200" b="1" dirty="0">
                <a:latin typeface="Franklin Gothic Medium" panose="020B0603020102020204" pitchFamily="34" charset="0"/>
              </a:rPr>
              <a:t>Identifying Exempt ABAWDs:  Need More Info</a:t>
            </a:r>
            <a:endParaRPr lang="en-US" sz="3200" dirty="0">
              <a:latin typeface="Franklin Gothic Medium" panose="020B0603020102020204" pitchFamily="34" charset="0"/>
            </a:endParaRPr>
          </a:p>
        </p:txBody>
      </p:sp>
      <p:sp>
        <p:nvSpPr>
          <p:cNvPr id="3" name="Content Placeholder 2"/>
          <p:cNvSpPr>
            <a:spLocks noGrp="1"/>
          </p:cNvSpPr>
          <p:nvPr>
            <p:ph idx="1"/>
          </p:nvPr>
        </p:nvSpPr>
        <p:spPr>
          <a:xfrm>
            <a:off x="1748918" y="2162637"/>
            <a:ext cx="5889789" cy="1909391"/>
          </a:xfrm>
        </p:spPr>
        <p:txBody>
          <a:bodyPr>
            <a:noAutofit/>
          </a:bodyPr>
          <a:lstStyle/>
          <a:p>
            <a:pPr marL="0" indent="0">
              <a:buNone/>
            </a:pPr>
            <a:r>
              <a:rPr lang="en-US" sz="1350" dirty="0"/>
              <a:t>		</a:t>
            </a:r>
          </a:p>
        </p:txBody>
      </p:sp>
      <p:graphicFrame>
        <p:nvGraphicFramePr>
          <p:cNvPr id="4" name="Diagram 3"/>
          <p:cNvGraphicFramePr/>
          <p:nvPr>
            <p:extLst>
              <p:ext uri="{D42A27DB-BD31-4B8C-83A1-F6EECF244321}">
                <p14:modId xmlns:p14="http://schemas.microsoft.com/office/powerpoint/2010/main" val="3606852130"/>
              </p:ext>
            </p:extLst>
          </p:nvPr>
        </p:nvGraphicFramePr>
        <p:xfrm>
          <a:off x="1105314" y="2162637"/>
          <a:ext cx="6373275" cy="411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8204" y="1906981"/>
            <a:ext cx="1287207" cy="923330"/>
          </a:xfrm>
          <a:prstGeom prst="rect">
            <a:avLst/>
          </a:prstGeom>
          <a:noFill/>
        </p:spPr>
        <p:txBody>
          <a:bodyPr wrap="square" rtlCol="0">
            <a:spAutoFit/>
          </a:bodyPr>
          <a:lstStyle/>
          <a:p>
            <a:r>
              <a:rPr lang="en-US" dirty="0">
                <a:solidFill>
                  <a:schemeClr val="tx2"/>
                </a:solidFill>
                <a:latin typeface="Franklin Gothic Medium" panose="020B0603020102020204" pitchFamily="34" charset="0"/>
              </a:rPr>
              <a:t>What the state likely knows</a:t>
            </a:r>
          </a:p>
        </p:txBody>
      </p:sp>
      <p:sp>
        <p:nvSpPr>
          <p:cNvPr id="6" name="TextBox 5"/>
          <p:cNvSpPr txBox="1"/>
          <p:nvPr/>
        </p:nvSpPr>
        <p:spPr>
          <a:xfrm>
            <a:off x="7186109" y="1904966"/>
            <a:ext cx="1460670" cy="923330"/>
          </a:xfrm>
          <a:prstGeom prst="rect">
            <a:avLst/>
          </a:prstGeom>
          <a:noFill/>
        </p:spPr>
        <p:txBody>
          <a:bodyPr wrap="square" rtlCol="0">
            <a:spAutoFit/>
          </a:bodyPr>
          <a:lstStyle/>
          <a:p>
            <a:r>
              <a:rPr lang="en-US" dirty="0">
                <a:solidFill>
                  <a:schemeClr val="tx2"/>
                </a:solidFill>
                <a:latin typeface="Franklin Gothic Medium" panose="020B0603020102020204" pitchFamily="34" charset="0"/>
              </a:rPr>
              <a:t>What the state needs to know</a:t>
            </a:r>
          </a:p>
        </p:txBody>
      </p:sp>
      <p:sp>
        <p:nvSpPr>
          <p:cNvPr id="7" name="Slide Number Placeholder 6"/>
          <p:cNvSpPr>
            <a:spLocks noGrp="1"/>
          </p:cNvSpPr>
          <p:nvPr>
            <p:ph type="sldNum" sz="quarter" idx="11"/>
          </p:nvPr>
        </p:nvSpPr>
        <p:spPr/>
        <p:txBody>
          <a:bodyPr/>
          <a:lstStyle/>
          <a:p>
            <a:fld id="{1C5ACC88-E758-48BC-822A-DEB7DEA4EBF5}" type="slidenum">
              <a:rPr lang="en-US" smtClean="0"/>
              <a:t>16</a:t>
            </a:fld>
            <a:endParaRPr lang="en-US"/>
          </a:p>
        </p:txBody>
      </p:sp>
    </p:spTree>
    <p:extLst>
      <p:ext uri="{BB962C8B-B14F-4D97-AF65-F5344CB8AC3E}">
        <p14:creationId xmlns:p14="http://schemas.microsoft.com/office/powerpoint/2010/main" val="72451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362200"/>
            <a:ext cx="5404167" cy="2200275"/>
          </a:xfrm>
        </p:spPr>
        <p:txBody>
          <a:bodyPr/>
          <a:lstStyle/>
          <a:p>
            <a:r>
              <a:rPr lang="en-US" dirty="0"/>
              <a:t>DuPage County</a:t>
            </a:r>
          </a:p>
        </p:txBody>
      </p:sp>
      <p:sp>
        <p:nvSpPr>
          <p:cNvPr id="6" name="Subtitle 5"/>
          <p:cNvSpPr>
            <a:spLocks noGrp="1"/>
          </p:cNvSpPr>
          <p:nvPr>
            <p:ph type="body" idx="1"/>
          </p:nvPr>
        </p:nvSpPr>
        <p:spPr/>
        <p:txBody>
          <a:bodyPr/>
          <a:lstStyle/>
          <a:p>
            <a:r>
              <a:rPr lang="en-US" dirty="0"/>
              <a:t>Illinois Policy</a:t>
            </a:r>
          </a:p>
          <a:p>
            <a:r>
              <a:rPr lang="en-US" dirty="0"/>
              <a:t>Implementation Plan</a:t>
            </a:r>
          </a:p>
        </p:txBody>
      </p:sp>
      <p:sp>
        <p:nvSpPr>
          <p:cNvPr id="4" name="Slide Number Placeholder 3"/>
          <p:cNvSpPr>
            <a:spLocks noGrp="1"/>
          </p:cNvSpPr>
          <p:nvPr>
            <p:ph type="sldNum" sz="quarter" idx="12"/>
          </p:nvPr>
        </p:nvSpPr>
        <p:spPr/>
        <p:txBody>
          <a:bodyPr/>
          <a:lstStyle/>
          <a:p>
            <a:pPr>
              <a:defRPr/>
            </a:pPr>
            <a:fld id="{39F80106-4630-44BB-8822-5BCD4E534637}" type="slidenum">
              <a:rPr lang="en-US" smtClean="0">
                <a:solidFill>
                  <a:prstClr val="white"/>
                </a:solidFill>
              </a:rPr>
              <a:pPr>
                <a:defRPr/>
              </a:pPr>
              <a:t>17</a:t>
            </a:fld>
            <a:endParaRPr lang="en-US">
              <a:solidFill>
                <a:prstClr val="white"/>
              </a:solidFill>
            </a:endParaRPr>
          </a:p>
        </p:txBody>
      </p:sp>
      <p:pic>
        <p:nvPicPr>
          <p:cNvPr id="7" name="Picture 6"/>
          <p:cNvPicPr>
            <a:picLocks noChangeAspect="1"/>
          </p:cNvPicPr>
          <p:nvPr/>
        </p:nvPicPr>
        <p:blipFill rotWithShape="1">
          <a:blip r:embed="rId2"/>
          <a:srcRect l="25126" t="36" r="25886" b="1915"/>
          <a:stretch/>
        </p:blipFill>
        <p:spPr>
          <a:xfrm>
            <a:off x="4855464" y="1203768"/>
            <a:ext cx="2948940" cy="3063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783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Current Status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659769526"/>
              </p:ext>
            </p:extLst>
          </p:nvPr>
        </p:nvGraphicFramePr>
        <p:xfrm>
          <a:off x="1662544" y="1127211"/>
          <a:ext cx="6813095"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95224">
            <a:off x="383705" y="3612942"/>
            <a:ext cx="1126542" cy="731520"/>
          </a:xfrm>
          <a:prstGeom prst="rect">
            <a:avLst/>
          </a:prstGeom>
        </p:spPr>
      </p:pic>
    </p:spTree>
    <p:extLst>
      <p:ext uri="{BB962C8B-B14F-4D97-AF65-F5344CB8AC3E}">
        <p14:creationId xmlns:p14="http://schemas.microsoft.com/office/powerpoint/2010/main" val="13477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p:txBody>
          <a:bodyPr/>
          <a:lstStyle/>
          <a:p>
            <a:r>
              <a:rPr lang="en-US" sz="3200" dirty="0"/>
              <a:t>WHO AND WHAT</a:t>
            </a:r>
          </a:p>
        </p:txBody>
      </p:sp>
      <p:sp>
        <p:nvSpPr>
          <p:cNvPr id="3" name="Text Placeholder 2"/>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34461935"/>
              </p:ext>
            </p:extLst>
          </p:nvPr>
        </p:nvGraphicFramePr>
        <p:xfrm>
          <a:off x="384048" y="786384"/>
          <a:ext cx="8485632" cy="5779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C:\Users\Evie\AppData\Local\Microsoft\Windows\Temporary Internet Files\Content.IE5\4QBF65Q2\check-mark-icon[1].jpg"/>
          <p:cNvPicPr>
            <a:picLocks noChangeAspect="1" noChangeArrowheads="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ackgroundRemoval t="2764" b="98049" l="488" r="98049"/>
                    </a14:imgEffect>
                  </a14:imgLayer>
                </a14:imgProps>
              </a:ext>
              <a:ext uri="{28A0092B-C50C-407E-A947-70E740481C1C}">
                <a14:useLocalDpi xmlns:a14="http://schemas.microsoft.com/office/drawing/2010/main" val="0"/>
              </a:ext>
            </a:extLst>
          </a:blip>
          <a:srcRect/>
          <a:stretch>
            <a:fillRect/>
          </a:stretch>
        </p:blipFill>
        <p:spPr bwMode="auto">
          <a:xfrm>
            <a:off x="770079" y="786384"/>
            <a:ext cx="1054417" cy="105441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Evie\AppData\Local\Microsoft\Windows\Temporary Internet Files\Content.IE5\4QBF65Q2\check-mark-icon[1].jpg"/>
          <p:cNvPicPr>
            <a:picLocks noChangeAspect="1" noChangeArrowheads="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ackgroundRemoval t="2764" b="98049" l="488" r="98049"/>
                    </a14:imgEffect>
                  </a14:imgLayer>
                </a14:imgProps>
              </a:ext>
              <a:ext uri="{28A0092B-C50C-407E-A947-70E740481C1C}">
                <a14:useLocalDpi xmlns:a14="http://schemas.microsoft.com/office/drawing/2010/main" val="0"/>
              </a:ext>
            </a:extLst>
          </a:blip>
          <a:srcRect/>
          <a:stretch>
            <a:fillRect/>
          </a:stretch>
        </p:blipFill>
        <p:spPr bwMode="auto">
          <a:xfrm>
            <a:off x="1165833" y="2230437"/>
            <a:ext cx="1054417" cy="105441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Evie\AppData\Local\Microsoft\Windows\Temporary Internet Files\Content.IE5\4QBF65Q2\check-mark-icon[1].jpg"/>
          <p:cNvPicPr>
            <a:picLocks noChangeAspect="1" noChangeArrowheads="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ackgroundRemoval t="2764" b="98049" l="488" r="98049"/>
                    </a14:imgEffect>
                  </a14:imgLayer>
                </a14:imgProps>
              </a:ext>
              <a:ext uri="{28A0092B-C50C-407E-A947-70E740481C1C}">
                <a14:useLocalDpi xmlns:a14="http://schemas.microsoft.com/office/drawing/2010/main" val="0"/>
              </a:ext>
            </a:extLst>
          </a:blip>
          <a:srcRect/>
          <a:stretch>
            <a:fillRect/>
          </a:stretch>
        </p:blipFill>
        <p:spPr bwMode="auto">
          <a:xfrm>
            <a:off x="1133561" y="3468447"/>
            <a:ext cx="1054417" cy="105441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Evie\AppData\Local\Microsoft\Windows\Temporary Internet Files\Content.IE5\4QBF65Q2\check-mark-icon[1].jpg"/>
          <p:cNvPicPr>
            <a:picLocks noChangeAspect="1" noChangeArrowheads="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ackgroundRemoval t="2764" b="98049" l="488" r="98049"/>
                    </a14:imgEffect>
                  </a14:imgLayer>
                </a14:imgProps>
              </a:ext>
              <a:ext uri="{28A0092B-C50C-407E-A947-70E740481C1C}">
                <a14:useLocalDpi xmlns:a14="http://schemas.microsoft.com/office/drawing/2010/main" val="0"/>
              </a:ext>
            </a:extLst>
          </a:blip>
          <a:srcRect/>
          <a:stretch>
            <a:fillRect/>
          </a:stretch>
        </p:blipFill>
        <p:spPr bwMode="auto">
          <a:xfrm>
            <a:off x="606353" y="4912500"/>
            <a:ext cx="1054417" cy="10544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911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p:cNvSpPr>
            <a:spLocks noGrp="1"/>
          </p:cNvSpPr>
          <p:nvPr>
            <p:ph type="subTitle" idx="1"/>
          </p:nvPr>
        </p:nvSpPr>
        <p:spPr/>
        <p:txBody>
          <a:bodyPr/>
          <a:lstStyle/>
          <a:p>
            <a:r>
              <a:rPr lang="en-US" dirty="0"/>
              <a:t>Presenters</a:t>
            </a:r>
          </a:p>
        </p:txBody>
      </p:sp>
      <p:sp>
        <p:nvSpPr>
          <p:cNvPr id="2" name="Text Placeholder 1"/>
          <p:cNvSpPr>
            <a:spLocks noGrp="1"/>
          </p:cNvSpPr>
          <p:nvPr>
            <p:ph type="body" sz="quarter" idx="10"/>
          </p:nvPr>
        </p:nvSpPr>
        <p:spPr/>
        <p:txBody>
          <a:bodyPr/>
          <a:lstStyle/>
          <a:p>
            <a:endParaRPr lang="en-US"/>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1503532656"/>
              </p:ext>
            </p:extLst>
          </p:nvPr>
        </p:nvGraphicFramePr>
        <p:xfrm>
          <a:off x="400050" y="1175269"/>
          <a:ext cx="7886700" cy="4608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9585" y="2194223"/>
            <a:ext cx="1921259" cy="600394"/>
          </a:xfrm>
          <a:prstGeom prst="rect">
            <a:avLst/>
          </a:prstGeom>
        </p:spPr>
      </p:pic>
      <p:pic>
        <p:nvPicPr>
          <p:cNvPr id="8" name="Picture 7"/>
          <p:cNvPicPr>
            <a:picLocks noChangeAspect="1"/>
          </p:cNvPicPr>
          <p:nvPr/>
        </p:nvPicPr>
        <p:blipFill>
          <a:blip r:embed="rId9"/>
          <a:stretch>
            <a:fillRect/>
          </a:stretch>
        </p:blipFill>
        <p:spPr>
          <a:xfrm>
            <a:off x="1667435" y="2063034"/>
            <a:ext cx="1555185" cy="914814"/>
          </a:xfrm>
          <a:prstGeom prst="rect">
            <a:avLst/>
          </a:prstGeom>
        </p:spPr>
      </p:pic>
      <p:pic>
        <p:nvPicPr>
          <p:cNvPr id="9" name="Picture 8"/>
          <p:cNvPicPr>
            <a:picLocks noChangeAspect="1"/>
          </p:cNvPicPr>
          <p:nvPr/>
        </p:nvPicPr>
        <p:blipFill>
          <a:blip r:embed="rId10"/>
          <a:stretch>
            <a:fillRect/>
          </a:stretch>
        </p:blipFill>
        <p:spPr>
          <a:xfrm>
            <a:off x="1667435" y="4615380"/>
            <a:ext cx="1386473" cy="670875"/>
          </a:xfrm>
          <a:prstGeom prst="rect">
            <a:avLst/>
          </a:prstGeom>
        </p:spPr>
      </p:pic>
      <p:pic>
        <p:nvPicPr>
          <p:cNvPr id="10" name="Picture 9"/>
          <p:cNvPicPr>
            <a:picLocks noChangeAspect="1"/>
          </p:cNvPicPr>
          <p:nvPr/>
        </p:nvPicPr>
        <p:blipFill>
          <a:blip r:embed="rId11"/>
          <a:stretch>
            <a:fillRect/>
          </a:stretch>
        </p:blipFill>
        <p:spPr>
          <a:xfrm>
            <a:off x="5357640" y="4615381"/>
            <a:ext cx="1933920" cy="577865"/>
          </a:xfrm>
          <a:prstGeom prst="rect">
            <a:avLst/>
          </a:prstGeom>
        </p:spPr>
      </p:pic>
    </p:spTree>
    <p:extLst>
      <p:ext uri="{BB962C8B-B14F-4D97-AF65-F5344CB8AC3E}">
        <p14:creationId xmlns:p14="http://schemas.microsoft.com/office/powerpoint/2010/main" val="1924097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48336393"/>
              </p:ext>
            </p:extLst>
          </p:nvPr>
        </p:nvGraphicFramePr>
        <p:xfrm>
          <a:off x="164592" y="880536"/>
          <a:ext cx="8741664" cy="5593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p:cNvSpPr>
            <a:spLocks noGrp="1"/>
          </p:cNvSpPr>
          <p:nvPr>
            <p:ph type="subTitle" idx="1"/>
          </p:nvPr>
        </p:nvSpPr>
        <p:spPr/>
        <p:txBody>
          <a:bodyPr/>
          <a:lstStyle/>
          <a:p>
            <a:r>
              <a:rPr lang="en-US" dirty="0"/>
              <a:t>Implementation In DuPage County</a:t>
            </a:r>
          </a:p>
        </p:txBody>
      </p:sp>
    </p:spTree>
    <p:extLst>
      <p:ext uri="{BB962C8B-B14F-4D97-AF65-F5344CB8AC3E}">
        <p14:creationId xmlns:p14="http://schemas.microsoft.com/office/powerpoint/2010/main" val="188185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WHAT IS THE WORK REQUIREMENT?</a:t>
            </a:r>
          </a:p>
        </p:txBody>
      </p:sp>
      <p:sp>
        <p:nvSpPr>
          <p:cNvPr id="4" name="Text Placeholder 3"/>
          <p:cNvSpPr>
            <a:spLocks noGrp="1"/>
          </p:cNvSpPr>
          <p:nvPr>
            <p:ph type="body" sz="quarter" idx="10"/>
          </p:nvPr>
        </p:nvSpPr>
        <p:spPr/>
        <p:txBody>
          <a:bodyPr/>
          <a:lstStyle/>
          <a:p>
            <a:endParaRPr lang="en-US"/>
          </a:p>
        </p:txBody>
      </p:sp>
      <p:grpSp>
        <p:nvGrpSpPr>
          <p:cNvPr id="30" name="Group 29"/>
          <p:cNvGrpSpPr/>
          <p:nvPr/>
        </p:nvGrpSpPr>
        <p:grpSpPr>
          <a:xfrm>
            <a:off x="1251713" y="1150872"/>
            <a:ext cx="6912572" cy="3368063"/>
            <a:chOff x="2092004" y="1505287"/>
            <a:chExt cx="6912572" cy="3368063"/>
          </a:xfrm>
        </p:grpSpPr>
        <p:grpSp>
          <p:nvGrpSpPr>
            <p:cNvPr id="7" name="Group 6"/>
            <p:cNvGrpSpPr/>
            <p:nvPr/>
          </p:nvGrpSpPr>
          <p:grpSpPr>
            <a:xfrm>
              <a:off x="2092004" y="1505287"/>
              <a:ext cx="6912572" cy="1307819"/>
              <a:chOff x="2113379" y="499605"/>
              <a:chExt cx="6912572" cy="1307819"/>
            </a:xfrm>
          </p:grpSpPr>
          <p:sp>
            <p:nvSpPr>
              <p:cNvPr id="23" name="Right Arrow 22"/>
              <p:cNvSpPr/>
              <p:nvPr/>
            </p:nvSpPr>
            <p:spPr>
              <a:xfrm>
                <a:off x="2113379" y="499605"/>
                <a:ext cx="6912572" cy="1307819"/>
              </a:xfrm>
              <a:prstGeom prst="rightArrow">
                <a:avLst>
                  <a:gd name="adj1" fmla="val 50000"/>
                  <a:gd name="adj2" fmla="val 50000"/>
                </a:avLst>
              </a:prstGeom>
              <a:solidFill>
                <a:srgbClr val="6655AC"/>
              </a:solidFill>
              <a:ln w="28575"/>
              <a:scene3d>
                <a:camera prst="orthographicFront"/>
                <a:lightRig rig="threePt" dir="t"/>
              </a:scene3d>
              <a:sp3d>
                <a:bevelT w="152400" h="50800" prst="softRound"/>
                <a:bevelB w="152400" h="50800" prst="softRound"/>
              </a:sp3d>
            </p:spPr>
            <p:style>
              <a:lnRef idx="0">
                <a:schemeClr val="lt1">
                  <a:hueOff val="0"/>
                  <a:satOff val="0"/>
                  <a:lumOff val="0"/>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sp>
          <p:sp>
            <p:nvSpPr>
              <p:cNvPr id="24" name="Right Arrow 8"/>
              <p:cNvSpPr/>
              <p:nvPr/>
            </p:nvSpPr>
            <p:spPr>
              <a:xfrm>
                <a:off x="2113379" y="826560"/>
                <a:ext cx="6585617" cy="653909"/>
              </a:xfrm>
              <a:prstGeom prst="rect">
                <a:avLst/>
              </a:prstGeom>
              <a:ln w="28575"/>
            </p:spPr>
            <p:style>
              <a:lnRef idx="0">
                <a:scrgbClr r="0" g="0" b="0"/>
              </a:lnRef>
              <a:fillRef idx="0">
                <a:scrgbClr r="0" g="0" b="0"/>
              </a:fillRef>
              <a:effectRef idx="0">
                <a:scrgbClr r="0" g="0" b="0"/>
              </a:effectRef>
              <a:fontRef idx="minor">
                <a:schemeClr val="lt1"/>
              </a:fontRef>
            </p:style>
            <p:txBody>
              <a:bodyPr spcFirstLastPara="0" vert="horz" wrap="square" lIns="68580" tIns="68580" rIns="254000" bIns="207616" numCol="1" spcCol="1270" anchor="ctr" anchorCtr="0">
                <a:noAutofit/>
              </a:bodyPr>
              <a:lstStyle/>
              <a:p>
                <a:pPr defTabSz="800100">
                  <a:lnSpc>
                    <a:spcPct val="90000"/>
                  </a:lnSpc>
                  <a:spcBef>
                    <a:spcPct val="0"/>
                  </a:spcBef>
                  <a:spcAft>
                    <a:spcPct val="35000"/>
                  </a:spcAft>
                </a:pPr>
                <a:r>
                  <a:rPr lang="en-US" sz="2000" b="1" dirty="0">
                    <a:latin typeface="Arial" panose="020B0604020202020204" pitchFamily="34" charset="0"/>
                    <a:cs typeface="Arial" panose="020B0604020202020204" pitchFamily="34" charset="0"/>
                  </a:rPr>
                  <a:t>Participate in training </a:t>
                </a:r>
              </a:p>
            </p:txBody>
          </p:sp>
        </p:grpSp>
        <p:grpSp>
          <p:nvGrpSpPr>
            <p:cNvPr id="8" name="Group 7"/>
            <p:cNvGrpSpPr/>
            <p:nvPr/>
          </p:nvGrpSpPr>
          <p:grpSpPr>
            <a:xfrm>
              <a:off x="2092004" y="2486121"/>
              <a:ext cx="2070627" cy="2387229"/>
              <a:chOff x="2113379" y="1480439"/>
              <a:chExt cx="2070627" cy="2387229"/>
            </a:xfrm>
          </p:grpSpPr>
          <p:sp>
            <p:nvSpPr>
              <p:cNvPr id="21" name="Rectangle 20"/>
              <p:cNvSpPr/>
              <p:nvPr/>
            </p:nvSpPr>
            <p:spPr>
              <a:xfrm>
                <a:off x="2113379" y="1480439"/>
                <a:ext cx="2070627" cy="2357412"/>
              </a:xfrm>
              <a:prstGeom prst="rect">
                <a:avLst/>
              </a:prstGeom>
              <a:ln w="28575"/>
            </p:spPr>
            <p:style>
              <a:lnRef idx="1">
                <a:schemeClr val="accent4">
                  <a:hueOff val="-1488257"/>
                  <a:satOff val="8966"/>
                  <a:lumOff val="71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lvl="0" defTabSz="889000">
                  <a:lnSpc>
                    <a:spcPct val="90000"/>
                  </a:lnSpc>
                  <a:spcBef>
                    <a:spcPct val="0"/>
                  </a:spcBef>
                  <a:spcAft>
                    <a:spcPct val="35000"/>
                  </a:spcAft>
                </a:pPr>
                <a:r>
                  <a:rPr lang="en-US" dirty="0"/>
                  <a:t>Basic education</a:t>
                </a:r>
              </a:p>
              <a:p>
                <a:pPr lvl="0" defTabSz="889000">
                  <a:lnSpc>
                    <a:spcPct val="90000"/>
                  </a:lnSpc>
                  <a:spcBef>
                    <a:spcPct val="0"/>
                  </a:spcBef>
                  <a:spcAft>
                    <a:spcPct val="35000"/>
                  </a:spcAft>
                </a:pPr>
                <a:r>
                  <a:rPr lang="en-US" dirty="0"/>
                  <a:t>Vocational training includes Perkins training programs</a:t>
                </a:r>
              </a:p>
              <a:p>
                <a:r>
                  <a:rPr lang="en-US" dirty="0"/>
                  <a:t>Work experience/intern</a:t>
                </a:r>
              </a:p>
              <a:p>
                <a:endParaRPr lang="en-US" dirty="0"/>
              </a:p>
              <a:p>
                <a:endParaRPr lang="en-US" dirty="0"/>
              </a:p>
            </p:txBody>
          </p:sp>
          <p:sp>
            <p:nvSpPr>
              <p:cNvPr id="22" name="Rectangle 21"/>
              <p:cNvSpPr/>
              <p:nvPr/>
            </p:nvSpPr>
            <p:spPr>
              <a:xfrm>
                <a:off x="2113379" y="1510256"/>
                <a:ext cx="2070627" cy="2357412"/>
              </a:xfrm>
              <a:prstGeom prst="rect">
                <a:avLst/>
              </a:prstGeom>
              <a:ln w="2857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endParaRPr lang="en-US" sz="2000" kern="1200" dirty="0"/>
              </a:p>
            </p:txBody>
          </p:sp>
        </p:grpSp>
      </p:grpSp>
      <p:grpSp>
        <p:nvGrpSpPr>
          <p:cNvPr id="29" name="Group 28"/>
          <p:cNvGrpSpPr/>
          <p:nvPr/>
        </p:nvGrpSpPr>
        <p:grpSpPr>
          <a:xfrm>
            <a:off x="3322340" y="1793216"/>
            <a:ext cx="4841945" cy="3373886"/>
            <a:chOff x="4162631" y="1941072"/>
            <a:chExt cx="4841945" cy="3373886"/>
          </a:xfrm>
        </p:grpSpPr>
        <p:grpSp>
          <p:nvGrpSpPr>
            <p:cNvPr id="9" name="Group 8"/>
            <p:cNvGrpSpPr/>
            <p:nvPr/>
          </p:nvGrpSpPr>
          <p:grpSpPr>
            <a:xfrm>
              <a:off x="4162631" y="1941072"/>
              <a:ext cx="4841945" cy="1307819"/>
              <a:chOff x="4184006" y="935390"/>
              <a:chExt cx="4841945" cy="1307819"/>
            </a:xfrm>
          </p:grpSpPr>
          <p:sp>
            <p:nvSpPr>
              <p:cNvPr id="19" name="Right Arrow 18"/>
              <p:cNvSpPr/>
              <p:nvPr/>
            </p:nvSpPr>
            <p:spPr>
              <a:xfrm>
                <a:off x="4184006" y="935390"/>
                <a:ext cx="4841945" cy="1307819"/>
              </a:xfrm>
              <a:prstGeom prst="rightArrow">
                <a:avLst>
                  <a:gd name="adj1" fmla="val 50000"/>
                  <a:gd name="adj2" fmla="val 50000"/>
                </a:avLst>
              </a:prstGeom>
              <a:solidFill>
                <a:srgbClr val="006EB7"/>
              </a:solidFill>
              <a:ln w="28575"/>
              <a:scene3d>
                <a:camera prst="orthographicFront"/>
                <a:lightRig rig="threePt" dir="t"/>
              </a:scene3d>
              <a:sp3d>
                <a:bevelT w="152400" h="50800" prst="softRound"/>
                <a:bevelB w="152400" h="50800" prst="softRound"/>
              </a:sp3d>
            </p:spPr>
            <p:style>
              <a:lnRef idx="0">
                <a:schemeClr val="lt1">
                  <a:hueOff val="0"/>
                  <a:satOff val="0"/>
                  <a:lumOff val="0"/>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sp>
          <p:sp>
            <p:nvSpPr>
              <p:cNvPr id="20" name="Right Arrow 12"/>
              <p:cNvSpPr/>
              <p:nvPr/>
            </p:nvSpPr>
            <p:spPr>
              <a:xfrm>
                <a:off x="4273457" y="1321037"/>
                <a:ext cx="4514990" cy="653909"/>
              </a:xfrm>
              <a:prstGeom prst="rect">
                <a:avLst/>
              </a:prstGeom>
              <a:ln w="28575"/>
            </p:spPr>
            <p:style>
              <a:lnRef idx="0">
                <a:scrgbClr r="0" g="0" b="0"/>
              </a:lnRef>
              <a:fillRef idx="0">
                <a:scrgbClr r="0" g="0" b="0"/>
              </a:fillRef>
              <a:effectRef idx="0">
                <a:scrgbClr r="0" g="0" b="0"/>
              </a:effectRef>
              <a:fontRef idx="minor">
                <a:schemeClr val="lt1"/>
              </a:fontRef>
            </p:style>
            <p:txBody>
              <a:bodyPr spcFirstLastPara="0" vert="horz" wrap="square" lIns="68580" tIns="68580" rIns="254000" bIns="207616" numCol="1" spcCol="1270" anchor="ctr" anchorCtr="0">
                <a:noAutofit/>
              </a:bodyPr>
              <a:lstStyle/>
              <a:p>
                <a:pPr defTabSz="800100">
                  <a:lnSpc>
                    <a:spcPct val="90000"/>
                  </a:lnSpc>
                  <a:spcBef>
                    <a:spcPct val="0"/>
                  </a:spcBef>
                  <a:spcAft>
                    <a:spcPct val="35000"/>
                  </a:spcAft>
                </a:pPr>
                <a:r>
                  <a:rPr lang="en-US" sz="2000" b="1" dirty="0">
                    <a:latin typeface="Arial" panose="020B0604020202020204" pitchFamily="34" charset="0"/>
                    <a:cs typeface="Arial" panose="020B0604020202020204" pitchFamily="34" charset="0"/>
                  </a:rPr>
                  <a:t>Participate in community service </a:t>
                </a:r>
                <a:r>
                  <a:rPr lang="en-US" sz="2000" b="1" dirty="0" smtClean="0">
                    <a:latin typeface="Arial" panose="020B0604020202020204" pitchFamily="34" charset="0"/>
                    <a:cs typeface="Arial" panose="020B0604020202020204" pitchFamily="34" charset="0"/>
                  </a:rPr>
                  <a:t>possibly 80 </a:t>
                </a:r>
                <a:r>
                  <a:rPr lang="en-US" sz="2000" b="1" dirty="0">
                    <a:latin typeface="Arial" panose="020B0604020202020204" pitchFamily="34" charset="0"/>
                    <a:cs typeface="Arial" panose="020B0604020202020204" pitchFamily="34" charset="0"/>
                  </a:rPr>
                  <a:t>hours per month </a:t>
                </a:r>
              </a:p>
            </p:txBody>
          </p:sp>
        </p:grpSp>
        <p:grpSp>
          <p:nvGrpSpPr>
            <p:cNvPr id="10" name="Group 9"/>
            <p:cNvGrpSpPr/>
            <p:nvPr/>
          </p:nvGrpSpPr>
          <p:grpSpPr>
            <a:xfrm>
              <a:off x="4162631" y="2931845"/>
              <a:ext cx="2070627" cy="2383113"/>
              <a:chOff x="4184006" y="1926163"/>
              <a:chExt cx="2070627" cy="2383113"/>
            </a:xfrm>
          </p:grpSpPr>
          <p:sp>
            <p:nvSpPr>
              <p:cNvPr id="17" name="Rectangle 16"/>
              <p:cNvSpPr/>
              <p:nvPr/>
            </p:nvSpPr>
            <p:spPr>
              <a:xfrm>
                <a:off x="4184006" y="1926163"/>
                <a:ext cx="2070627" cy="2373174"/>
              </a:xfrm>
              <a:prstGeom prst="rect">
                <a:avLst/>
              </a:prstGeom>
              <a:ln w="28575"/>
            </p:spPr>
            <p:style>
              <a:lnRef idx="1">
                <a:schemeClr val="accent4">
                  <a:hueOff val="-2976513"/>
                  <a:satOff val="17933"/>
                  <a:lumOff val="143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Rectangle 17"/>
              <p:cNvSpPr/>
              <p:nvPr/>
            </p:nvSpPr>
            <p:spPr>
              <a:xfrm>
                <a:off x="4184006" y="1936102"/>
                <a:ext cx="2070627" cy="2373174"/>
              </a:xfrm>
              <a:prstGeom prst="rect">
                <a:avLst/>
              </a:prstGeom>
              <a:ln w="28575"/>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kern="1200" dirty="0"/>
                  <a:t>GA Workfare</a:t>
                </a:r>
              </a:p>
              <a:p>
                <a:pPr lvl="0" algn="l" defTabSz="889000" rtl="0">
                  <a:lnSpc>
                    <a:spcPct val="90000"/>
                  </a:lnSpc>
                  <a:spcBef>
                    <a:spcPct val="0"/>
                  </a:spcBef>
                  <a:spcAft>
                    <a:spcPct val="35000"/>
                  </a:spcAft>
                </a:pPr>
                <a:r>
                  <a:rPr lang="en-US" dirty="0"/>
                  <a:t>Volunteer or complete community service</a:t>
                </a:r>
              </a:p>
            </p:txBody>
          </p:sp>
        </p:grpSp>
      </p:grpSp>
      <p:grpSp>
        <p:nvGrpSpPr>
          <p:cNvPr id="3" name="Group 2"/>
          <p:cNvGrpSpPr/>
          <p:nvPr/>
        </p:nvGrpSpPr>
        <p:grpSpPr>
          <a:xfrm>
            <a:off x="5357727" y="2443908"/>
            <a:ext cx="2921910" cy="3368082"/>
            <a:chOff x="6200714" y="2500342"/>
            <a:chExt cx="2921910" cy="3368082"/>
          </a:xfrm>
        </p:grpSpPr>
        <p:grpSp>
          <p:nvGrpSpPr>
            <p:cNvPr id="11" name="Group 10"/>
            <p:cNvGrpSpPr/>
            <p:nvPr/>
          </p:nvGrpSpPr>
          <p:grpSpPr>
            <a:xfrm>
              <a:off x="6200714" y="2500342"/>
              <a:ext cx="2921910" cy="1307819"/>
              <a:chOff x="6222089" y="1494660"/>
              <a:chExt cx="2921910" cy="1307819"/>
            </a:xfrm>
          </p:grpSpPr>
          <p:sp>
            <p:nvSpPr>
              <p:cNvPr id="15" name="Right Arrow 14"/>
              <p:cNvSpPr/>
              <p:nvPr/>
            </p:nvSpPr>
            <p:spPr>
              <a:xfrm>
                <a:off x="6222089" y="1494660"/>
                <a:ext cx="2921910" cy="1307819"/>
              </a:xfrm>
              <a:prstGeom prst="rightArrow">
                <a:avLst>
                  <a:gd name="adj1" fmla="val 50000"/>
                  <a:gd name="adj2" fmla="val 50000"/>
                </a:avLst>
              </a:prstGeom>
              <a:solidFill>
                <a:srgbClr val="01416D"/>
              </a:solidFill>
              <a:ln w="28575">
                <a:solidFill>
                  <a:srgbClr val="01416D"/>
                </a:solidFill>
              </a:ln>
              <a:scene3d>
                <a:camera prst="orthographicFront"/>
                <a:lightRig rig="threePt" dir="t"/>
              </a:scene3d>
              <a:sp3d>
                <a:bevelT w="152400" h="50800" prst="softRound"/>
                <a:bevelB w="152400" h="50800" prst="softRound"/>
              </a:sp3d>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a:lstStyle/>
              <a:p>
                <a:r>
                  <a:rPr lang="en-US" b="1" dirty="0"/>
                  <a:t>Must work 80 hours per month</a:t>
                </a:r>
              </a:p>
            </p:txBody>
          </p:sp>
          <p:sp>
            <p:nvSpPr>
              <p:cNvPr id="16" name="Right Arrow 16"/>
              <p:cNvSpPr/>
              <p:nvPr/>
            </p:nvSpPr>
            <p:spPr>
              <a:xfrm>
                <a:off x="6301601" y="1881249"/>
                <a:ext cx="2594955" cy="653909"/>
              </a:xfrm>
              <a:prstGeom prst="rect">
                <a:avLst/>
              </a:prstGeom>
              <a:ln w="28575">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254000" bIns="207616" numCol="1" spcCol="1270" anchor="ctr" anchorCtr="0">
                <a:noAutofit/>
              </a:bodyPr>
              <a:lstStyle/>
              <a:p>
                <a:pPr defTabSz="800100">
                  <a:lnSpc>
                    <a:spcPct val="90000"/>
                  </a:lnSpc>
                  <a:spcBef>
                    <a:spcPct val="0"/>
                  </a:spcBef>
                  <a:spcAft>
                    <a:spcPct val="35000"/>
                  </a:spcAft>
                </a:pPr>
                <a:endParaRPr lang="en-US" sz="2000" b="1" dirty="0">
                  <a:latin typeface="Arial" panose="020B0604020202020204" pitchFamily="34" charset="0"/>
                  <a:cs typeface="Arial" panose="020B0604020202020204" pitchFamily="34" charset="0"/>
                </a:endParaRPr>
              </a:p>
            </p:txBody>
          </p:sp>
        </p:grpSp>
        <p:grpSp>
          <p:nvGrpSpPr>
            <p:cNvPr id="12" name="Group 11"/>
            <p:cNvGrpSpPr/>
            <p:nvPr/>
          </p:nvGrpSpPr>
          <p:grpSpPr>
            <a:xfrm>
              <a:off x="6233259" y="3467434"/>
              <a:ext cx="2089492" cy="2400990"/>
              <a:chOff x="6254634" y="2461752"/>
              <a:chExt cx="2089492" cy="2400990"/>
            </a:xfrm>
          </p:grpSpPr>
          <p:sp>
            <p:nvSpPr>
              <p:cNvPr id="13" name="Rectangle 12"/>
              <p:cNvSpPr/>
              <p:nvPr/>
            </p:nvSpPr>
            <p:spPr>
              <a:xfrm>
                <a:off x="6254634" y="2461752"/>
                <a:ext cx="2089492" cy="2400990"/>
              </a:xfrm>
              <a:prstGeom prst="rect">
                <a:avLst/>
              </a:prstGeom>
              <a:ln w="28575">
                <a:solidFill>
                  <a:srgbClr val="01416D"/>
                </a:solidFill>
              </a:ln>
            </p:spPr>
            <p:style>
              <a:lnRef idx="1">
                <a:schemeClr val="accent4">
                  <a:hueOff val="-4464770"/>
                  <a:satOff val="26899"/>
                  <a:lumOff val="215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6254634" y="2530911"/>
                <a:ext cx="2089492" cy="2205832"/>
              </a:xfrm>
              <a:prstGeom prst="rect">
                <a:avLst/>
              </a:prstGeom>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kern="1200" dirty="0"/>
                  <a:t>Register to work</a:t>
                </a:r>
              </a:p>
              <a:p>
                <a:pPr lvl="0" algn="l" defTabSz="889000" rtl="0">
                  <a:lnSpc>
                    <a:spcPct val="90000"/>
                  </a:lnSpc>
                  <a:spcBef>
                    <a:spcPct val="0"/>
                  </a:spcBef>
                  <a:spcAft>
                    <a:spcPct val="35000"/>
                  </a:spcAft>
                </a:pPr>
                <a:r>
                  <a:rPr lang="en-US" kern="1200" dirty="0"/>
                  <a:t>Not voluntarily quit job or reduce work hours</a:t>
                </a:r>
              </a:p>
              <a:p>
                <a:pPr lvl="0" algn="l" defTabSz="889000" rtl="0">
                  <a:lnSpc>
                    <a:spcPct val="90000"/>
                  </a:lnSpc>
                  <a:spcBef>
                    <a:spcPct val="0"/>
                  </a:spcBef>
                  <a:spcAft>
                    <a:spcPct val="35000"/>
                  </a:spcAft>
                </a:pPr>
                <a:r>
                  <a:rPr lang="en-US" dirty="0"/>
                  <a:t>Do in-kind work</a:t>
                </a:r>
              </a:p>
              <a:p>
                <a:pPr lvl="0" algn="l" defTabSz="889000" rtl="0">
                  <a:lnSpc>
                    <a:spcPct val="90000"/>
                  </a:lnSpc>
                  <a:spcBef>
                    <a:spcPct val="0"/>
                  </a:spcBef>
                  <a:spcAft>
                    <a:spcPct val="35000"/>
                  </a:spcAft>
                </a:pPr>
                <a:r>
                  <a:rPr lang="en-US" dirty="0"/>
                  <a:t>Must accept suitable offers of employment</a:t>
                </a:r>
                <a:endParaRPr lang="en-US" kern="1200" dirty="0"/>
              </a:p>
            </p:txBody>
          </p:sp>
        </p:grpSp>
      </p:grpSp>
    </p:spTree>
    <p:extLst>
      <p:ext uri="{BB962C8B-B14F-4D97-AF65-F5344CB8AC3E}">
        <p14:creationId xmlns:p14="http://schemas.microsoft.com/office/powerpoint/2010/main" val="22492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000" fill="hold"/>
                                        <p:tgtEl>
                                          <p:spTgt spid="29"/>
                                        </p:tgtEl>
                                        <p:attrNameLst>
                                          <p:attrName>ppt_x</p:attrName>
                                        </p:attrNameLst>
                                      </p:cBhvr>
                                      <p:tavLst>
                                        <p:tav tm="0">
                                          <p:val>
                                            <p:strVal val="0-#ppt_w/2"/>
                                          </p:val>
                                        </p:tav>
                                        <p:tav tm="100000">
                                          <p:val>
                                            <p:strVal val="#ppt_x"/>
                                          </p:val>
                                        </p:tav>
                                      </p:tavLst>
                                    </p:anim>
                                    <p:anim calcmode="lin" valueType="num">
                                      <p:cBhvr additive="base">
                                        <p:cTn id="14"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p:cNvSpPr>
            <a:spLocks noGrp="1"/>
          </p:cNvSpPr>
          <p:nvPr>
            <p:ph type="subTitle" idx="1"/>
          </p:nvPr>
        </p:nvSpPr>
        <p:spPr/>
        <p:txBody>
          <a:bodyPr/>
          <a:lstStyle/>
          <a:p>
            <a:r>
              <a:rPr lang="en-US" dirty="0"/>
              <a:t>EXAMPLES</a:t>
            </a:r>
          </a:p>
        </p:txBody>
      </p:sp>
      <p:sp>
        <p:nvSpPr>
          <p:cNvPr id="15" name="Text Placeholder 14"/>
          <p:cNvSpPr>
            <a:spLocks noGrp="1"/>
          </p:cNvSpPr>
          <p:nvPr>
            <p:ph type="body" sz="quarter" idx="10"/>
          </p:nvPr>
        </p:nvSpPr>
        <p:spPr/>
        <p:txBody>
          <a:bodyPr/>
          <a:lstStyle/>
          <a:p>
            <a:endParaRPr lang="en-US"/>
          </a:p>
        </p:txBody>
      </p:sp>
      <p:graphicFrame>
        <p:nvGraphicFramePr>
          <p:cNvPr id="13" name="Content Placeholder 12"/>
          <p:cNvGraphicFramePr>
            <a:graphicFrameLocks noGrp="1"/>
          </p:cNvGraphicFramePr>
          <p:nvPr>
            <p:ph idx="4294967295"/>
            <p:extLst>
              <p:ext uri="{D42A27DB-BD31-4B8C-83A1-F6EECF244321}">
                <p14:modId xmlns:p14="http://schemas.microsoft.com/office/powerpoint/2010/main" val="3365580219"/>
              </p:ext>
            </p:extLst>
          </p:nvPr>
        </p:nvGraphicFramePr>
        <p:xfrm>
          <a:off x="1835723" y="4324219"/>
          <a:ext cx="6102350" cy="1390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421" y="3831028"/>
            <a:ext cx="1365504" cy="110947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035" y="904994"/>
            <a:ext cx="1173688" cy="146304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7446" y="2206884"/>
            <a:ext cx="1240536" cy="1295400"/>
          </a:xfrm>
          <a:prstGeom prst="rect">
            <a:avLst/>
          </a:prstGeom>
        </p:spPr>
      </p:pic>
      <p:graphicFrame>
        <p:nvGraphicFramePr>
          <p:cNvPr id="8" name="Diagram 7"/>
          <p:cNvGraphicFramePr/>
          <p:nvPr>
            <p:extLst>
              <p:ext uri="{D42A27DB-BD31-4B8C-83A1-F6EECF244321}">
                <p14:modId xmlns:p14="http://schemas.microsoft.com/office/powerpoint/2010/main" val="894038815"/>
              </p:ext>
            </p:extLst>
          </p:nvPr>
        </p:nvGraphicFramePr>
        <p:xfrm>
          <a:off x="1792224" y="925445"/>
          <a:ext cx="5157216" cy="10156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2" name="Diagram 11"/>
          <p:cNvGraphicFramePr/>
          <p:nvPr>
            <p:extLst>
              <p:ext uri="{D42A27DB-BD31-4B8C-83A1-F6EECF244321}">
                <p14:modId xmlns:p14="http://schemas.microsoft.com/office/powerpoint/2010/main" val="2754361642"/>
              </p:ext>
            </p:extLst>
          </p:nvPr>
        </p:nvGraphicFramePr>
        <p:xfrm>
          <a:off x="2084832" y="2693727"/>
          <a:ext cx="4864608" cy="92333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290533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Reporting Work</a:t>
            </a:r>
            <a:endParaRPr lang="en-US" dirty="0"/>
          </a:p>
        </p:txBody>
      </p:sp>
      <p:sp>
        <p:nvSpPr>
          <p:cNvPr id="6" name="Text Placeholder 5"/>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60558316"/>
              </p:ext>
            </p:extLst>
          </p:nvPr>
        </p:nvGraphicFramePr>
        <p:xfrm>
          <a:off x="800100" y="129277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97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US" dirty="0"/>
              <a:t>WHO IS EXEMPT FROM THE WORK REQUIREMENT?</a:t>
            </a:r>
          </a:p>
        </p:txBody>
      </p:sp>
      <p:sp>
        <p:nvSpPr>
          <p:cNvPr id="4" name="Text Placeholder 3"/>
          <p:cNvSpPr>
            <a:spLocks noGrp="1"/>
          </p:cNvSpPr>
          <p:nvPr>
            <p:ph type="body" sz="quarter" idx="10"/>
          </p:nvPr>
        </p:nvSpPr>
        <p:spPr/>
        <p:txBody>
          <a:bodyPr/>
          <a:lstStyle/>
          <a:p>
            <a:endParaRPr lang="en-US"/>
          </a:p>
        </p:txBody>
      </p:sp>
      <p:sp>
        <p:nvSpPr>
          <p:cNvPr id="16" name="Rectangle 15"/>
          <p:cNvSpPr/>
          <p:nvPr/>
        </p:nvSpPr>
        <p:spPr>
          <a:xfrm>
            <a:off x="2185550" y="1080044"/>
            <a:ext cx="6717816" cy="9599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180" tIns="0" rIns="0" bIns="0" numCol="1" spcCol="1270" anchor="ctr" anchorCtr="0">
            <a:noAutofit/>
          </a:bodyPr>
          <a:lstStyle/>
          <a:p>
            <a:pPr defTabSz="755650">
              <a:lnSpc>
                <a:spcPct val="90000"/>
              </a:lnSpc>
              <a:spcBef>
                <a:spcPct val="0"/>
              </a:spcBef>
              <a:spcAft>
                <a:spcPct val="35000"/>
              </a:spcAft>
            </a:pPr>
            <a:r>
              <a:rPr lang="en-US" sz="2800" dirty="0">
                <a:solidFill>
                  <a:srgbClr val="01416D"/>
                </a:solidFill>
                <a:latin typeface="Arial" panose="020B0604020202020204" pitchFamily="34" charset="0"/>
                <a:cs typeface="Arial" panose="020B0604020202020204" pitchFamily="34" charset="0"/>
              </a:rPr>
              <a:t>Physically or mentally unfit to work due to a chronic or temporary illness</a:t>
            </a:r>
          </a:p>
        </p:txBody>
      </p:sp>
      <p:sp>
        <p:nvSpPr>
          <p:cNvPr id="14" name="Rectangle 13"/>
          <p:cNvSpPr/>
          <p:nvPr/>
        </p:nvSpPr>
        <p:spPr>
          <a:xfrm>
            <a:off x="2185550" y="3044007"/>
            <a:ext cx="6424248" cy="9599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180" tIns="0" rIns="0" bIns="0" numCol="1" spcCol="1270" anchor="ctr" anchorCtr="0">
            <a:noAutofit/>
          </a:bodyPr>
          <a:lstStyle/>
          <a:p>
            <a:pPr defTabSz="755650">
              <a:lnSpc>
                <a:spcPct val="90000"/>
              </a:lnSpc>
              <a:spcBef>
                <a:spcPct val="0"/>
              </a:spcBef>
              <a:spcAft>
                <a:spcPct val="35000"/>
              </a:spcAft>
            </a:pPr>
            <a:r>
              <a:rPr lang="en-US" sz="2800" dirty="0">
                <a:solidFill>
                  <a:srgbClr val="01416D"/>
                </a:solidFill>
                <a:latin typeface="Arial" panose="020B0604020202020204" pitchFamily="34" charset="0"/>
                <a:cs typeface="Arial" panose="020B0604020202020204" pitchFamily="34" charset="0"/>
              </a:rPr>
              <a:t>Living in a SNAP household with children under age 18</a:t>
            </a:r>
          </a:p>
        </p:txBody>
      </p:sp>
      <p:sp>
        <p:nvSpPr>
          <p:cNvPr id="12" name="Rectangle 11"/>
          <p:cNvSpPr/>
          <p:nvPr/>
        </p:nvSpPr>
        <p:spPr>
          <a:xfrm>
            <a:off x="2185550" y="4865793"/>
            <a:ext cx="6457934" cy="9599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3180" tIns="0" rIns="0" bIns="0" numCol="1" spcCol="1270" anchor="ctr" anchorCtr="0">
            <a:noAutofit/>
          </a:bodyPr>
          <a:lstStyle/>
          <a:p>
            <a:pPr defTabSz="755650">
              <a:lnSpc>
                <a:spcPct val="90000"/>
              </a:lnSpc>
              <a:spcBef>
                <a:spcPct val="0"/>
              </a:spcBef>
              <a:spcAft>
                <a:spcPct val="35000"/>
              </a:spcAft>
            </a:pPr>
            <a:r>
              <a:rPr lang="en-US" sz="2800" dirty="0">
                <a:solidFill>
                  <a:srgbClr val="01416D"/>
                </a:solidFill>
                <a:latin typeface="Arial" panose="020B0604020202020204" pitchFamily="34" charset="0"/>
                <a:cs typeface="Arial" panose="020B0604020202020204" pitchFamily="34" charset="0"/>
              </a:rPr>
              <a:t>Exempt from the work provisions (e.g. in a substance use treatment program, receiving UI, caring for an </a:t>
            </a:r>
            <a:r>
              <a:rPr lang="en-US" sz="2800" dirty="0" smtClean="0">
                <a:solidFill>
                  <a:srgbClr val="01416D"/>
                </a:solidFill>
                <a:latin typeface="Arial" panose="020B0604020202020204" pitchFamily="34" charset="0"/>
                <a:cs typeface="Arial" panose="020B0604020202020204" pitchFamily="34" charset="0"/>
              </a:rPr>
              <a:t>incapacitated </a:t>
            </a:r>
            <a:r>
              <a:rPr lang="en-US" sz="2800" dirty="0">
                <a:solidFill>
                  <a:srgbClr val="01416D"/>
                </a:solidFill>
                <a:latin typeface="Arial" panose="020B0604020202020204" pitchFamily="34" charset="0"/>
                <a:cs typeface="Arial" panose="020B0604020202020204" pitchFamily="34" charset="0"/>
              </a:rPr>
              <a:t>person) </a:t>
            </a:r>
          </a:p>
        </p:txBody>
      </p:sp>
      <p:grpSp>
        <p:nvGrpSpPr>
          <p:cNvPr id="2" name="Group 1"/>
          <p:cNvGrpSpPr/>
          <p:nvPr/>
        </p:nvGrpSpPr>
        <p:grpSpPr>
          <a:xfrm>
            <a:off x="384888" y="2752919"/>
            <a:ext cx="1717703" cy="1602403"/>
            <a:chOff x="384888" y="2752919"/>
            <a:chExt cx="1717703" cy="1602403"/>
          </a:xfrm>
          <a:effectLst>
            <a:outerShdw blurRad="50800" dist="38100" dir="2700000" algn="tl" rotWithShape="0">
              <a:prstClr val="black">
                <a:alpha val="40000"/>
              </a:prstClr>
            </a:outerShdw>
          </a:effectLst>
        </p:grpSpPr>
        <p:sp>
          <p:nvSpPr>
            <p:cNvPr id="7" name="Donut 6"/>
            <p:cNvSpPr/>
            <p:nvPr/>
          </p:nvSpPr>
          <p:spPr>
            <a:xfrm>
              <a:off x="384888" y="2752919"/>
              <a:ext cx="1602403" cy="1602403"/>
            </a:xfrm>
            <a:prstGeom prst="donut">
              <a:avLst>
                <a:gd name="adj" fmla="val 20000"/>
              </a:avLst>
            </a:prstGeom>
            <a:solidFill>
              <a:srgbClr val="006EB7"/>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Donut 16"/>
            <p:cNvSpPr/>
            <p:nvPr/>
          </p:nvSpPr>
          <p:spPr>
            <a:xfrm>
              <a:off x="500188" y="2752919"/>
              <a:ext cx="1602403" cy="1602403"/>
            </a:xfrm>
            <a:prstGeom prst="donut">
              <a:avLst>
                <a:gd name="adj" fmla="val 20000"/>
              </a:avLst>
            </a:prstGeom>
            <a:solidFill>
              <a:srgbClr val="006EB7"/>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19" name="Group 18"/>
          <p:cNvGrpSpPr/>
          <p:nvPr/>
        </p:nvGrpSpPr>
        <p:grpSpPr>
          <a:xfrm>
            <a:off x="384888" y="903265"/>
            <a:ext cx="1717703" cy="1602403"/>
            <a:chOff x="384888" y="2752919"/>
            <a:chExt cx="1717703" cy="1602403"/>
          </a:xfrm>
          <a:effectLst>
            <a:outerShdw blurRad="50800" dist="38100" dir="2700000" algn="tl" rotWithShape="0">
              <a:prstClr val="black">
                <a:alpha val="40000"/>
              </a:prstClr>
            </a:outerShdw>
          </a:effectLst>
        </p:grpSpPr>
        <p:sp>
          <p:nvSpPr>
            <p:cNvPr id="20" name="Donut 19"/>
            <p:cNvSpPr/>
            <p:nvPr/>
          </p:nvSpPr>
          <p:spPr>
            <a:xfrm>
              <a:off x="384888" y="2752919"/>
              <a:ext cx="1602403" cy="1602403"/>
            </a:xfrm>
            <a:prstGeom prst="donut">
              <a:avLst>
                <a:gd name="adj" fmla="val 20000"/>
              </a:avLst>
            </a:prstGeom>
            <a:solidFill>
              <a:srgbClr val="008D7E"/>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Donut 20"/>
            <p:cNvSpPr/>
            <p:nvPr/>
          </p:nvSpPr>
          <p:spPr>
            <a:xfrm>
              <a:off x="500188" y="2752919"/>
              <a:ext cx="1602403" cy="1602403"/>
            </a:xfrm>
            <a:prstGeom prst="donut">
              <a:avLst>
                <a:gd name="adj" fmla="val 20000"/>
              </a:avLst>
            </a:prstGeom>
            <a:solidFill>
              <a:srgbClr val="008D7E"/>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2" name="Group 21"/>
          <p:cNvGrpSpPr/>
          <p:nvPr/>
        </p:nvGrpSpPr>
        <p:grpSpPr>
          <a:xfrm>
            <a:off x="392909" y="4512743"/>
            <a:ext cx="1717703" cy="1602403"/>
            <a:chOff x="384888" y="2752919"/>
            <a:chExt cx="1717703" cy="1602403"/>
          </a:xfrm>
          <a:effectLst>
            <a:outerShdw blurRad="50800" dist="38100" dir="2700000" algn="tl" rotWithShape="0">
              <a:prstClr val="black">
                <a:alpha val="40000"/>
              </a:prstClr>
            </a:outerShdw>
          </a:effectLst>
        </p:grpSpPr>
        <p:sp>
          <p:nvSpPr>
            <p:cNvPr id="23" name="Donut 22"/>
            <p:cNvSpPr/>
            <p:nvPr/>
          </p:nvSpPr>
          <p:spPr>
            <a:xfrm>
              <a:off x="384888" y="2752919"/>
              <a:ext cx="1602403" cy="1602403"/>
            </a:xfrm>
            <a:prstGeom prst="donut">
              <a:avLst>
                <a:gd name="adj" fmla="val 20000"/>
              </a:avLst>
            </a:prstGeom>
            <a:solidFill>
              <a:srgbClr val="6655AC"/>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Donut 23"/>
            <p:cNvSpPr/>
            <p:nvPr/>
          </p:nvSpPr>
          <p:spPr>
            <a:xfrm>
              <a:off x="500188" y="2752919"/>
              <a:ext cx="1602403" cy="1602403"/>
            </a:xfrm>
            <a:prstGeom prst="donut">
              <a:avLst>
                <a:gd name="adj" fmla="val 20000"/>
              </a:avLst>
            </a:prstGeom>
            <a:solidFill>
              <a:srgbClr val="6655AC"/>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15" name="Rectangle 14"/>
          <p:cNvSpPr/>
          <p:nvPr/>
        </p:nvSpPr>
        <p:spPr>
          <a:xfrm>
            <a:off x="4606834" y="266700"/>
            <a:ext cx="6369136" cy="6148340"/>
          </a:xfrm>
          <a:prstGeom prst="rect">
            <a:avLst/>
          </a:prstGeom>
          <a:blipFill dpi="0" rotWithShape="1">
            <a:blip r:embed="rId3">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41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1000"/>
                                        <p:tgtEl>
                                          <p:spTgt spid="16">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000"/>
                                        <p:tgtEl>
                                          <p:spTgt spid="1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p:tgtEl>
                                          <p:spTgt spid="14"/>
                                        </p:tgtEl>
                                        <p:attrNameLst>
                                          <p:attrName>ppt_x</p:attrName>
                                        </p:attrNameLst>
                                      </p:cBhvr>
                                      <p:tavLst>
                                        <p:tav tm="0">
                                          <p:val>
                                            <p:strVal val="#ppt_x-#ppt_w*1.125000"/>
                                          </p:val>
                                        </p:tav>
                                        <p:tav tm="100000">
                                          <p:val>
                                            <p:strVal val="#ppt_x"/>
                                          </p:val>
                                        </p:tav>
                                      </p:tavLst>
                                    </p:anim>
                                    <p:animEffect transition="in" filter="wipe(right)">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p:tgtEl>
                                          <p:spTgt spid="12"/>
                                        </p:tgtEl>
                                        <p:attrNameLst>
                                          <p:attrName>ppt_x</p:attrName>
                                        </p:attrNameLst>
                                      </p:cBhvr>
                                      <p:tavLst>
                                        <p:tav tm="0">
                                          <p:val>
                                            <p:strVal val="#ppt_x-#ppt_w*1.125000"/>
                                          </p:val>
                                        </p:tav>
                                        <p:tav tm="100000">
                                          <p:val>
                                            <p:strVal val="#ppt_x"/>
                                          </p:val>
                                        </p:tav>
                                      </p:tavLst>
                                    </p:anim>
                                    <p:animEffect transition="in" filter="wipe(right)">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EXPANSION OF STUDENT </a:t>
            </a:r>
            <a:r>
              <a:rPr lang="en-US" dirty="0" smtClean="0"/>
              <a:t>EXEMPTION</a:t>
            </a:r>
            <a:endParaRPr lang="en-US" dirty="0"/>
          </a:p>
        </p:txBody>
      </p:sp>
      <p:sp>
        <p:nvSpPr>
          <p:cNvPr id="6" name="Text Placeholder 5"/>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nvPr>
        </p:nvGraphicFramePr>
        <p:xfrm>
          <a:off x="457200" y="101830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881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EXAMPLE</a:t>
            </a:r>
          </a:p>
        </p:txBody>
      </p:sp>
      <p:sp>
        <p:nvSpPr>
          <p:cNvPr id="7" name="Text Placeholder 6"/>
          <p:cNvSpPr>
            <a:spLocks noGrp="1"/>
          </p:cNvSpPr>
          <p:nvPr>
            <p:ph type="body" sz="quarter" idx="10"/>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759178541"/>
              </p:ext>
            </p:extLst>
          </p:nvPr>
        </p:nvGraphicFramePr>
        <p:xfrm>
          <a:off x="197427" y="1007918"/>
          <a:ext cx="6224155" cy="3185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7623" y="2536104"/>
            <a:ext cx="2857500" cy="3314700"/>
          </a:xfrm>
          <a:prstGeom prst="rect">
            <a:avLst/>
          </a:prstGeom>
        </p:spPr>
      </p:pic>
    </p:spTree>
    <p:extLst>
      <p:ext uri="{BB962C8B-B14F-4D97-AF65-F5344CB8AC3E}">
        <p14:creationId xmlns:p14="http://schemas.microsoft.com/office/powerpoint/2010/main" val="263080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MEDICAL EXEMPTION</a:t>
            </a:r>
          </a:p>
        </p:txBody>
      </p:sp>
      <p:sp>
        <p:nvSpPr>
          <p:cNvPr id="2" name="Text Placeholder 1"/>
          <p:cNvSpPr>
            <a:spLocks noGrp="1"/>
          </p:cNvSpPr>
          <p:nvPr>
            <p:ph type="body" sz="quarter" idx="10"/>
          </p:nvPr>
        </p:nvSpPr>
        <p:spPr/>
        <p:txBody>
          <a:bodyPr/>
          <a:lstStyle/>
          <a:p>
            <a:endParaRPr lang="en-US"/>
          </a:p>
        </p:txBody>
      </p:sp>
      <p:sp>
        <p:nvSpPr>
          <p:cNvPr id="18" name="Right Arrow 17"/>
          <p:cNvSpPr/>
          <p:nvPr/>
        </p:nvSpPr>
        <p:spPr>
          <a:xfrm rot="5400000">
            <a:off x="3334084" y="3529074"/>
            <a:ext cx="2468880" cy="2011680"/>
          </a:xfrm>
          <a:custGeom>
            <a:avLst/>
            <a:gdLst>
              <a:gd name="connsiteX0" fmla="*/ 0 w 3319670"/>
              <a:gd name="connsiteY0" fmla="*/ 424898 h 1699591"/>
              <a:gd name="connsiteX1" fmla="*/ 2469875 w 3319670"/>
              <a:gd name="connsiteY1" fmla="*/ 424898 h 1699591"/>
              <a:gd name="connsiteX2" fmla="*/ 2469875 w 3319670"/>
              <a:gd name="connsiteY2" fmla="*/ 0 h 1699591"/>
              <a:gd name="connsiteX3" fmla="*/ 3319670 w 3319670"/>
              <a:gd name="connsiteY3" fmla="*/ 849796 h 1699591"/>
              <a:gd name="connsiteX4" fmla="*/ 2469875 w 3319670"/>
              <a:gd name="connsiteY4" fmla="*/ 1699591 h 1699591"/>
              <a:gd name="connsiteX5" fmla="*/ 2469875 w 3319670"/>
              <a:gd name="connsiteY5" fmla="*/ 1274693 h 1699591"/>
              <a:gd name="connsiteX6" fmla="*/ 0 w 3319670"/>
              <a:gd name="connsiteY6" fmla="*/ 1274693 h 1699591"/>
              <a:gd name="connsiteX7" fmla="*/ 0 w 3319670"/>
              <a:gd name="connsiteY7" fmla="*/ 424898 h 1699591"/>
              <a:gd name="connsiteX0" fmla="*/ 9938 w 3329608"/>
              <a:gd name="connsiteY0" fmla="*/ 424898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8" fmla="*/ 9938 w 3329608"/>
              <a:gd name="connsiteY8" fmla="*/ 424898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0 w 3329608"/>
              <a:gd name="connsiteY6" fmla="*/ 839856 h 169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608" h="1699591">
                <a:moveTo>
                  <a:pt x="0" y="839856"/>
                </a:moveTo>
                <a:lnTo>
                  <a:pt x="2479813" y="424898"/>
                </a:lnTo>
                <a:lnTo>
                  <a:pt x="2479813" y="0"/>
                </a:lnTo>
                <a:lnTo>
                  <a:pt x="3329608" y="849796"/>
                </a:lnTo>
                <a:lnTo>
                  <a:pt x="2479813" y="1699591"/>
                </a:lnTo>
                <a:lnTo>
                  <a:pt x="2479813" y="1274693"/>
                </a:lnTo>
                <a:lnTo>
                  <a:pt x="0" y="839856"/>
                </a:lnTo>
                <a:close/>
              </a:path>
            </a:pathLst>
          </a:custGeom>
          <a:solidFill>
            <a:srgbClr val="006EB7"/>
          </a:solidFill>
          <a:ln>
            <a:noFill/>
          </a:ln>
          <a:effectLst>
            <a:outerShdw blurRad="152400" dist="38100" dir="2700000" sx="107000" sy="107000" algn="tl" rotWithShape="0">
              <a:prstClr val="black">
                <a:alpha val="40000"/>
              </a:prstClr>
            </a:outerShdw>
          </a:effectLst>
          <a:scene3d>
            <a:camera prst="perspectiveRelaxed">
              <a:rot lat="19800000" lon="0" rev="0"/>
            </a:camera>
            <a:lightRig rig="brightRoom" dir="t"/>
          </a:scene3d>
          <a:sp3d extrusionH="127000" contourW="12700">
            <a:bevelT w="139700" prst="cross"/>
            <a:extrusionClr>
              <a:schemeClr val="bg1">
                <a:lumMod val="65000"/>
              </a:schemeClr>
            </a:extrusionClr>
            <a:contourClr>
              <a:srgbClr val="01416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Arrow 17"/>
          <p:cNvSpPr/>
          <p:nvPr/>
        </p:nvSpPr>
        <p:spPr>
          <a:xfrm rot="7860000">
            <a:off x="1608812" y="3049334"/>
            <a:ext cx="2560320" cy="1920240"/>
          </a:xfrm>
          <a:custGeom>
            <a:avLst/>
            <a:gdLst>
              <a:gd name="connsiteX0" fmla="*/ 0 w 3319670"/>
              <a:gd name="connsiteY0" fmla="*/ 424898 h 1699591"/>
              <a:gd name="connsiteX1" fmla="*/ 2469875 w 3319670"/>
              <a:gd name="connsiteY1" fmla="*/ 424898 h 1699591"/>
              <a:gd name="connsiteX2" fmla="*/ 2469875 w 3319670"/>
              <a:gd name="connsiteY2" fmla="*/ 0 h 1699591"/>
              <a:gd name="connsiteX3" fmla="*/ 3319670 w 3319670"/>
              <a:gd name="connsiteY3" fmla="*/ 849796 h 1699591"/>
              <a:gd name="connsiteX4" fmla="*/ 2469875 w 3319670"/>
              <a:gd name="connsiteY4" fmla="*/ 1699591 h 1699591"/>
              <a:gd name="connsiteX5" fmla="*/ 2469875 w 3319670"/>
              <a:gd name="connsiteY5" fmla="*/ 1274693 h 1699591"/>
              <a:gd name="connsiteX6" fmla="*/ 0 w 3319670"/>
              <a:gd name="connsiteY6" fmla="*/ 1274693 h 1699591"/>
              <a:gd name="connsiteX7" fmla="*/ 0 w 3319670"/>
              <a:gd name="connsiteY7" fmla="*/ 424898 h 1699591"/>
              <a:gd name="connsiteX0" fmla="*/ 9938 w 3329608"/>
              <a:gd name="connsiteY0" fmla="*/ 424898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8" fmla="*/ 9938 w 3329608"/>
              <a:gd name="connsiteY8" fmla="*/ 424898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0 w 3329608"/>
              <a:gd name="connsiteY6" fmla="*/ 839856 h 169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608" h="1699591">
                <a:moveTo>
                  <a:pt x="0" y="839856"/>
                </a:moveTo>
                <a:lnTo>
                  <a:pt x="2479813" y="424898"/>
                </a:lnTo>
                <a:lnTo>
                  <a:pt x="2479813" y="0"/>
                </a:lnTo>
                <a:lnTo>
                  <a:pt x="3329608" y="849796"/>
                </a:lnTo>
                <a:lnTo>
                  <a:pt x="2479813" y="1699591"/>
                </a:lnTo>
                <a:lnTo>
                  <a:pt x="2479813" y="1274693"/>
                </a:lnTo>
                <a:lnTo>
                  <a:pt x="0" y="839856"/>
                </a:lnTo>
                <a:close/>
              </a:path>
            </a:pathLst>
          </a:custGeom>
          <a:solidFill>
            <a:srgbClr val="008D7E"/>
          </a:solidFill>
          <a:ln>
            <a:noFill/>
          </a:ln>
          <a:effectLst>
            <a:outerShdw blurRad="127000" dist="38100" dir="2700000" sx="111000" sy="111000" algn="tl" rotWithShape="0">
              <a:prstClr val="black">
                <a:alpha val="40000"/>
              </a:prstClr>
            </a:outerShdw>
          </a:effectLst>
          <a:scene3d>
            <a:camera prst="perspectiveRelaxed">
              <a:rot lat="19200000" lon="0" rev="0"/>
            </a:camera>
            <a:lightRig rig="brightRoom" dir="t"/>
          </a:scene3d>
          <a:sp3d extrusionH="127000" contourW="12700">
            <a:bevelT w="139700" prst="cross"/>
            <a:extrusionClr>
              <a:schemeClr val="bg1">
                <a:lumMod val="65000"/>
              </a:schemeClr>
            </a:extrusionClr>
            <a:contourClr>
              <a:srgbClr val="01416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17"/>
          <p:cNvSpPr/>
          <p:nvPr/>
        </p:nvSpPr>
        <p:spPr>
          <a:xfrm rot="13740000" flipH="1">
            <a:off x="4992398" y="2989945"/>
            <a:ext cx="2560320" cy="1920240"/>
          </a:xfrm>
          <a:custGeom>
            <a:avLst/>
            <a:gdLst>
              <a:gd name="connsiteX0" fmla="*/ 0 w 3319670"/>
              <a:gd name="connsiteY0" fmla="*/ 424898 h 1699591"/>
              <a:gd name="connsiteX1" fmla="*/ 2469875 w 3319670"/>
              <a:gd name="connsiteY1" fmla="*/ 424898 h 1699591"/>
              <a:gd name="connsiteX2" fmla="*/ 2469875 w 3319670"/>
              <a:gd name="connsiteY2" fmla="*/ 0 h 1699591"/>
              <a:gd name="connsiteX3" fmla="*/ 3319670 w 3319670"/>
              <a:gd name="connsiteY3" fmla="*/ 849796 h 1699591"/>
              <a:gd name="connsiteX4" fmla="*/ 2469875 w 3319670"/>
              <a:gd name="connsiteY4" fmla="*/ 1699591 h 1699591"/>
              <a:gd name="connsiteX5" fmla="*/ 2469875 w 3319670"/>
              <a:gd name="connsiteY5" fmla="*/ 1274693 h 1699591"/>
              <a:gd name="connsiteX6" fmla="*/ 0 w 3319670"/>
              <a:gd name="connsiteY6" fmla="*/ 1274693 h 1699591"/>
              <a:gd name="connsiteX7" fmla="*/ 0 w 3319670"/>
              <a:gd name="connsiteY7" fmla="*/ 424898 h 1699591"/>
              <a:gd name="connsiteX0" fmla="*/ 9938 w 3329608"/>
              <a:gd name="connsiteY0" fmla="*/ 424898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8" fmla="*/ 9938 w 3329608"/>
              <a:gd name="connsiteY8" fmla="*/ 424898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9938 w 3329608"/>
              <a:gd name="connsiteY6" fmla="*/ 1274693 h 1699591"/>
              <a:gd name="connsiteX7" fmla="*/ 0 w 3329608"/>
              <a:gd name="connsiteY7" fmla="*/ 839856 h 1699591"/>
              <a:gd name="connsiteX0" fmla="*/ 0 w 3329608"/>
              <a:gd name="connsiteY0" fmla="*/ 839856 h 1699591"/>
              <a:gd name="connsiteX1" fmla="*/ 2479813 w 3329608"/>
              <a:gd name="connsiteY1" fmla="*/ 424898 h 1699591"/>
              <a:gd name="connsiteX2" fmla="*/ 2479813 w 3329608"/>
              <a:gd name="connsiteY2" fmla="*/ 0 h 1699591"/>
              <a:gd name="connsiteX3" fmla="*/ 3329608 w 3329608"/>
              <a:gd name="connsiteY3" fmla="*/ 849796 h 1699591"/>
              <a:gd name="connsiteX4" fmla="*/ 2479813 w 3329608"/>
              <a:gd name="connsiteY4" fmla="*/ 1699591 h 1699591"/>
              <a:gd name="connsiteX5" fmla="*/ 2479813 w 3329608"/>
              <a:gd name="connsiteY5" fmla="*/ 1274693 h 1699591"/>
              <a:gd name="connsiteX6" fmla="*/ 0 w 3329608"/>
              <a:gd name="connsiteY6" fmla="*/ 839856 h 169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608" h="1699591">
                <a:moveTo>
                  <a:pt x="0" y="839856"/>
                </a:moveTo>
                <a:lnTo>
                  <a:pt x="2479813" y="424898"/>
                </a:lnTo>
                <a:lnTo>
                  <a:pt x="2479813" y="0"/>
                </a:lnTo>
                <a:lnTo>
                  <a:pt x="3329608" y="849796"/>
                </a:lnTo>
                <a:lnTo>
                  <a:pt x="2479813" y="1699591"/>
                </a:lnTo>
                <a:lnTo>
                  <a:pt x="2479813" y="1274693"/>
                </a:lnTo>
                <a:lnTo>
                  <a:pt x="0" y="839856"/>
                </a:lnTo>
                <a:close/>
              </a:path>
            </a:pathLst>
          </a:custGeom>
          <a:solidFill>
            <a:srgbClr val="6655AC"/>
          </a:solidFill>
          <a:ln>
            <a:noFill/>
          </a:ln>
          <a:effectLst>
            <a:outerShdw blurRad="152400" dist="38100" dir="2700000" sx="107000" sy="107000" algn="tl" rotWithShape="0">
              <a:prstClr val="black">
                <a:alpha val="40000"/>
              </a:prstClr>
            </a:outerShdw>
          </a:effectLst>
          <a:scene3d>
            <a:camera prst="perspectiveRelaxed">
              <a:rot lat="19200000" lon="0" rev="0"/>
            </a:camera>
            <a:lightRig rig="brightRoom" dir="t"/>
          </a:scene3d>
          <a:sp3d extrusionH="127000" contourW="12700">
            <a:bevelT w="139700" prst="cross"/>
            <a:extrusionClr>
              <a:schemeClr val="bg1">
                <a:lumMod val="65000"/>
              </a:schemeClr>
            </a:extrusionClr>
            <a:contourClr>
              <a:srgbClr val="01416D"/>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282398" y="785192"/>
            <a:ext cx="2560320" cy="2560320"/>
          </a:xfrm>
          <a:prstGeom prst="ellipse">
            <a:avLst/>
          </a:prstGeom>
          <a:solidFill>
            <a:srgbClr val="006EB7"/>
          </a:solidFill>
          <a:effectLst>
            <a:outerShdw blurRad="114300" dist="38100" dir="4200000" sx="102000" sy="102000" algn="tl" rotWithShape="0">
              <a:prstClr val="black">
                <a:alpha val="40000"/>
              </a:prstClr>
            </a:outerShdw>
          </a:effectLst>
          <a:scene3d>
            <a:camera prst="orthographicFront"/>
            <a:lightRig rig="threePt" dir="t"/>
          </a:scene3d>
          <a:sp3d>
            <a:bevelT w="1280160" h="1280160"/>
            <a:bevelB w="1280160" h="128016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Rectangle 10"/>
          <p:cNvSpPr/>
          <p:nvPr/>
        </p:nvSpPr>
        <p:spPr>
          <a:xfrm>
            <a:off x="3121363" y="939951"/>
            <a:ext cx="2910568" cy="584775"/>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How to </a:t>
            </a:r>
          </a:p>
        </p:txBody>
      </p:sp>
      <p:grpSp>
        <p:nvGrpSpPr>
          <p:cNvPr id="15" name="Group 14"/>
          <p:cNvGrpSpPr/>
          <p:nvPr/>
        </p:nvGrpSpPr>
        <p:grpSpPr>
          <a:xfrm>
            <a:off x="3385269" y="1441850"/>
            <a:ext cx="2472508" cy="1527457"/>
            <a:chOff x="3340393" y="1725052"/>
            <a:chExt cx="2472508" cy="1527457"/>
          </a:xfrm>
        </p:grpSpPr>
        <p:sp>
          <p:nvSpPr>
            <p:cNvPr id="35" name="Rectangle 34"/>
            <p:cNvSpPr/>
            <p:nvPr/>
          </p:nvSpPr>
          <p:spPr>
            <a:xfrm>
              <a:off x="3340393" y="1725052"/>
              <a:ext cx="2472508" cy="584775"/>
            </a:xfrm>
            <a:prstGeom prst="rect">
              <a:avLst/>
            </a:prstGeom>
            <a:noFill/>
          </p:spPr>
          <p:txBody>
            <a:bodyPr wrap="square" lIns="91440" tIns="45720" rIns="91440" bIns="45720">
              <a:spAutoFit/>
            </a:bodyPr>
            <a:lstStyle/>
            <a:p>
              <a:pPr algn="ctr"/>
              <a:r>
                <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prove</a:t>
              </a:r>
            </a:p>
          </p:txBody>
        </p:sp>
        <p:sp>
          <p:nvSpPr>
            <p:cNvPr id="14" name="Rectangle 13"/>
            <p:cNvSpPr/>
            <p:nvPr/>
          </p:nvSpPr>
          <p:spPr>
            <a:xfrm>
              <a:off x="3452952" y="2113736"/>
              <a:ext cx="2233304" cy="1138773"/>
            </a:xfrm>
            <a:prstGeom prst="rect">
              <a:avLst/>
            </a:prstGeom>
          </p:spPr>
          <p:txBody>
            <a:bodyPr wrap="none">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health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exemption</a:t>
              </a:r>
            </a:p>
          </p:txBody>
        </p:sp>
      </p:grpSp>
      <p:sp>
        <p:nvSpPr>
          <p:cNvPr id="36" name="Rectangle 35"/>
          <p:cNvSpPr/>
          <p:nvPr/>
        </p:nvSpPr>
        <p:spPr>
          <a:xfrm>
            <a:off x="487017" y="4959615"/>
            <a:ext cx="2246704" cy="1089529"/>
          </a:xfrm>
          <a:prstGeom prst="rect">
            <a:avLst/>
          </a:prstGeom>
        </p:spPr>
        <p:txBody>
          <a:bodyPr wrap="square">
            <a:spAutoFit/>
          </a:bodyPr>
          <a:lstStyle/>
          <a:p>
            <a:pPr lvl="0" algn="ctr" defTabSz="755650">
              <a:lnSpc>
                <a:spcPct val="90000"/>
              </a:lnSpc>
              <a:spcBef>
                <a:spcPct val="0"/>
              </a:spcBef>
              <a:spcAft>
                <a:spcPct val="35000"/>
              </a:spcAft>
            </a:pPr>
            <a:r>
              <a:rPr lang="en-US" dirty="0">
                <a:solidFill>
                  <a:srgbClr val="01416D"/>
                </a:solidFill>
                <a:latin typeface="Arial" panose="020B0604020202020204" pitchFamily="34" charset="0"/>
                <a:cs typeface="Arial" panose="020B0604020202020204" pitchFamily="34" charset="0"/>
              </a:rPr>
              <a:t>Observation (e.g. cast, pregnant, receives disability benefits)</a:t>
            </a:r>
          </a:p>
        </p:txBody>
      </p:sp>
      <p:sp>
        <p:nvSpPr>
          <p:cNvPr id="38" name="Rectangle 37"/>
          <p:cNvSpPr/>
          <p:nvPr/>
        </p:nvSpPr>
        <p:spPr>
          <a:xfrm>
            <a:off x="2857500" y="5815721"/>
            <a:ext cx="3174431" cy="840230"/>
          </a:xfrm>
          <a:prstGeom prst="rect">
            <a:avLst/>
          </a:prstGeom>
        </p:spPr>
        <p:txBody>
          <a:bodyPr wrap="square">
            <a:spAutoFit/>
          </a:bodyPr>
          <a:lstStyle/>
          <a:p>
            <a:pPr algn="ctr" defTabSz="755650">
              <a:lnSpc>
                <a:spcPct val="90000"/>
              </a:lnSpc>
              <a:spcBef>
                <a:spcPct val="0"/>
              </a:spcBef>
              <a:spcAft>
                <a:spcPct val="35000"/>
              </a:spcAft>
            </a:pPr>
            <a:r>
              <a:rPr lang="en-US" dirty="0">
                <a:solidFill>
                  <a:srgbClr val="01416D"/>
                </a:solidFill>
                <a:latin typeface="Arial" panose="020B0604020202020204" pitchFamily="34" charset="0"/>
                <a:cs typeface="Arial" panose="020B0604020202020204" pitchFamily="34" charset="0"/>
              </a:rPr>
              <a:t>Medical provider completes Unfit to Work Determination form or provides statement</a:t>
            </a:r>
          </a:p>
        </p:txBody>
      </p:sp>
      <p:sp>
        <p:nvSpPr>
          <p:cNvPr id="39" name="Rectangle 38"/>
          <p:cNvSpPr/>
          <p:nvPr/>
        </p:nvSpPr>
        <p:spPr>
          <a:xfrm>
            <a:off x="6173168" y="4939737"/>
            <a:ext cx="2663687" cy="840230"/>
          </a:xfrm>
          <a:prstGeom prst="rect">
            <a:avLst/>
          </a:prstGeom>
        </p:spPr>
        <p:txBody>
          <a:bodyPr wrap="square">
            <a:spAutoFit/>
          </a:bodyPr>
          <a:lstStyle/>
          <a:p>
            <a:pPr lvl="0" algn="ctr" defTabSz="755650">
              <a:lnSpc>
                <a:spcPct val="90000"/>
              </a:lnSpc>
              <a:spcBef>
                <a:spcPct val="0"/>
              </a:spcBef>
              <a:spcAft>
                <a:spcPct val="35000"/>
              </a:spcAft>
            </a:pPr>
            <a:r>
              <a:rPr lang="en-US" dirty="0">
                <a:solidFill>
                  <a:srgbClr val="01416D"/>
                </a:solidFill>
                <a:latin typeface="Arial" panose="020B0604020202020204" pitchFamily="34" charset="0"/>
                <a:cs typeface="Arial" panose="020B0604020202020204" pitchFamily="34" charset="0"/>
              </a:rPr>
              <a:t>Statement provided from SW, counselor, DV shelter staff</a:t>
            </a:r>
          </a:p>
        </p:txBody>
      </p:sp>
      <p:graphicFrame>
        <p:nvGraphicFramePr>
          <p:cNvPr id="6" name="Diagram 5"/>
          <p:cNvGraphicFramePr/>
          <p:nvPr>
            <p:extLst>
              <p:ext uri="{D42A27DB-BD31-4B8C-83A1-F6EECF244321}">
                <p14:modId xmlns:p14="http://schemas.microsoft.com/office/powerpoint/2010/main" val="2939302302"/>
              </p:ext>
            </p:extLst>
          </p:nvPr>
        </p:nvGraphicFramePr>
        <p:xfrm>
          <a:off x="6031931" y="860795"/>
          <a:ext cx="2893860" cy="1094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6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8628 -0.28356 L 0.0118 -0.00972 " pathEditMode="relative" rAng="0" ptsTypes="AA">
                                      <p:cBhvr>
                                        <p:cTn id="6" dur="2000" fill="hold"/>
                                        <p:tgtEl>
                                          <p:spTgt spid="32"/>
                                        </p:tgtEl>
                                        <p:attrNameLst>
                                          <p:attrName>ppt_x</p:attrName>
                                          <p:attrName>ppt_y</p:attrName>
                                        </p:attrNameLst>
                                      </p:cBhvr>
                                      <p:rCtr x="-8733" y="13681"/>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2000"/>
                            </p:stCondLst>
                            <p:childTnLst>
                              <p:par>
                                <p:cTn id="11" presetID="42" presetClass="path" presetSubtype="0" accel="50000" decel="50000" fill="hold" grpId="0" nodeType="afterEffect">
                                  <p:stCondLst>
                                    <p:cond delay="0"/>
                                  </p:stCondLst>
                                  <p:childTnLst>
                                    <p:animMotion origin="layout" path="M -0.00434 -0.3669 L -0.00434 -0.00671 " pathEditMode="relative" rAng="0" ptsTypes="AA">
                                      <p:cBhvr>
                                        <p:cTn id="12" dur="2000" fill="hold"/>
                                        <p:tgtEl>
                                          <p:spTgt spid="18"/>
                                        </p:tgtEl>
                                        <p:attrNameLst>
                                          <p:attrName>ppt_x</p:attrName>
                                          <p:attrName>ppt_y</p:attrName>
                                        </p:attrNameLst>
                                      </p:cBhvr>
                                      <p:rCtr x="0" y="18009"/>
                                    </p:animMotion>
                                  </p:childTnLst>
                                </p:cTn>
                              </p:par>
                            </p:childTnLst>
                          </p:cTn>
                        </p:par>
                        <p:par>
                          <p:cTn id="13" fill="hold">
                            <p:stCondLst>
                              <p:cond delay="4000"/>
                            </p:stCondLst>
                            <p:childTnLst>
                              <p:par>
                                <p:cTn id="14" presetID="1"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4000"/>
                            </p:stCondLst>
                            <p:childTnLst>
                              <p:par>
                                <p:cTn id="17" presetID="42" presetClass="path" presetSubtype="0" accel="50000" decel="50000" fill="hold" grpId="0" nodeType="afterEffect">
                                  <p:stCondLst>
                                    <p:cond delay="0"/>
                                  </p:stCondLst>
                                  <p:childTnLst>
                                    <p:animMotion origin="layout" path="M -0.18368 -0.28727 L 5E-6 -3.7037E-7 " pathEditMode="relative" rAng="0" ptsTypes="AA">
                                      <p:cBhvr>
                                        <p:cTn id="18" dur="2000" fill="hold"/>
                                        <p:tgtEl>
                                          <p:spTgt spid="33"/>
                                        </p:tgtEl>
                                        <p:attrNameLst>
                                          <p:attrName>ppt_x</p:attrName>
                                          <p:attrName>ppt_y</p:attrName>
                                        </p:attrNameLst>
                                      </p:cBhvr>
                                      <p:rCtr x="9410" y="14074"/>
                                    </p:animMotion>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33" grpId="0" animBg="1"/>
      <p:bldP spid="36" grpId="0"/>
      <p:bldP spid="38" grpId="0"/>
      <p:bldP spid="39" grpId="0"/>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r>
              <a:rPr lang="en-US" dirty="0"/>
              <a:t>EXAMPLE: CHRONIC ILLNESS</a:t>
            </a:r>
          </a:p>
        </p:txBody>
      </p:sp>
      <p:sp>
        <p:nvSpPr>
          <p:cNvPr id="11" name="Text Placeholder 10"/>
          <p:cNvSpPr>
            <a:spLocks noGrp="1"/>
          </p:cNvSpPr>
          <p:nvPr>
            <p:ph type="body" sz="quarter" idx="10"/>
          </p:nvPr>
        </p:nvSpPr>
        <p:spPr/>
        <p:txBody>
          <a:bodyPr/>
          <a:lstStyle/>
          <a:p>
            <a:endParaRPr lang="en-US"/>
          </a:p>
        </p:txBody>
      </p:sp>
      <p:graphicFrame>
        <p:nvGraphicFramePr>
          <p:cNvPr id="8" name="Diagram 7"/>
          <p:cNvGraphicFramePr/>
          <p:nvPr>
            <p:extLst>
              <p:ext uri="{D42A27DB-BD31-4B8C-83A1-F6EECF244321}">
                <p14:modId xmlns:p14="http://schemas.microsoft.com/office/powerpoint/2010/main" val="2934439608"/>
              </p:ext>
            </p:extLst>
          </p:nvPr>
        </p:nvGraphicFramePr>
        <p:xfrm>
          <a:off x="270164" y="1600200"/>
          <a:ext cx="5403272"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3028955631"/>
              </p:ext>
            </p:extLst>
          </p:nvPr>
        </p:nvGraphicFramePr>
        <p:xfrm>
          <a:off x="4831773" y="4125191"/>
          <a:ext cx="3491346" cy="2585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8653" y="4235958"/>
            <a:ext cx="2011680" cy="201168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6913" y="1600200"/>
            <a:ext cx="2156586" cy="2011680"/>
          </a:xfrm>
          <a:prstGeom prst="rect">
            <a:avLst/>
          </a:prstGeom>
        </p:spPr>
      </p:pic>
    </p:spTree>
    <p:extLst>
      <p:ext uri="{BB962C8B-B14F-4D97-AF65-F5344CB8AC3E}">
        <p14:creationId xmlns:p14="http://schemas.microsoft.com/office/powerpoint/2010/main" val="235451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a:t>EXAMPLE: TEMPORARY ILLNESS</a:t>
            </a:r>
          </a:p>
        </p:txBody>
      </p:sp>
      <p:sp>
        <p:nvSpPr>
          <p:cNvPr id="10" name="Text Placeholder 9"/>
          <p:cNvSpPr>
            <a:spLocks noGrp="1"/>
          </p:cNvSpPr>
          <p:nvPr>
            <p:ph type="body" sz="quarter" idx="10"/>
          </p:nvPr>
        </p:nvSpPr>
        <p:spPr/>
        <p:txBody>
          <a:bodyPr/>
          <a:lstStyle/>
          <a:p>
            <a:endParaRPr lang="en-US"/>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67791328"/>
              </p:ext>
            </p:extLst>
          </p:nvPr>
        </p:nvGraphicFramePr>
        <p:xfrm>
          <a:off x="4852988" y="1709738"/>
          <a:ext cx="4291012" cy="187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3229010508"/>
              </p:ext>
            </p:extLst>
          </p:nvPr>
        </p:nvGraphicFramePr>
        <p:xfrm>
          <a:off x="1183522" y="4395355"/>
          <a:ext cx="3522519" cy="17543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9892" y="1710503"/>
            <a:ext cx="2606040" cy="1737360"/>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25120" y="4395355"/>
            <a:ext cx="1771491" cy="1920240"/>
          </a:xfrm>
          <a:prstGeom prst="rect">
            <a:avLst/>
          </a:prstGeom>
        </p:spPr>
      </p:pic>
    </p:spTree>
    <p:extLst>
      <p:ext uri="{BB962C8B-B14F-4D97-AF65-F5344CB8AC3E}">
        <p14:creationId xmlns:p14="http://schemas.microsoft.com/office/powerpoint/2010/main" val="387433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Objectives</a:t>
            </a:r>
          </a:p>
        </p:txBody>
      </p:sp>
      <p:sp>
        <p:nvSpPr>
          <p:cNvPr id="2" name="Text Placeholder 1"/>
          <p:cNvSpPr>
            <a:spLocks noGrp="1"/>
          </p:cNvSpPr>
          <p:nvPr>
            <p:ph type="body" sz="quarter" idx="10"/>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649636274"/>
              </p:ext>
            </p:extLst>
          </p:nvPr>
        </p:nvGraphicFramePr>
        <p:xfrm>
          <a:off x="497541" y="970105"/>
          <a:ext cx="8033395" cy="466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58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DUPAGE FCRC IMPLEMENTATION</a:t>
            </a:r>
          </a:p>
        </p:txBody>
      </p:sp>
      <p:sp>
        <p:nvSpPr>
          <p:cNvPr id="6" name="Text Placeholder 5"/>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163563507"/>
              </p:ext>
            </p:extLst>
          </p:nvPr>
        </p:nvGraphicFramePr>
        <p:xfrm>
          <a:off x="509155" y="838489"/>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5147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EXAMPLE</a:t>
            </a:r>
          </a:p>
        </p:txBody>
      </p:sp>
      <p:sp>
        <p:nvSpPr>
          <p:cNvPr id="7" name="Text Placeholder 6"/>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41669031"/>
              </p:ext>
            </p:extLst>
          </p:nvPr>
        </p:nvGraphicFramePr>
        <p:xfrm>
          <a:off x="633845" y="1015133"/>
          <a:ext cx="8229600" cy="5105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282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Regaining Eligibility</a:t>
            </a:r>
          </a:p>
        </p:txBody>
      </p:sp>
      <p:sp>
        <p:nvSpPr>
          <p:cNvPr id="6" name="Text Placeholder 5"/>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64383565"/>
              </p:ext>
            </p:extLst>
          </p:nvPr>
        </p:nvGraphicFramePr>
        <p:xfrm>
          <a:off x="602672" y="1389207"/>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700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05926480"/>
              </p:ext>
            </p:extLst>
          </p:nvPr>
        </p:nvGraphicFramePr>
        <p:xfrm>
          <a:off x="571500" y="1067089"/>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404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YOUR HELP IS NEEDED</a:t>
            </a:r>
          </a:p>
        </p:txBody>
      </p:sp>
      <p:sp>
        <p:nvSpPr>
          <p:cNvPr id="7" name="Text Placeholder 6"/>
          <p:cNvSpPr>
            <a:spLocks noGrp="1"/>
          </p:cNvSpPr>
          <p:nvPr>
            <p:ph type="body" sz="quarter" idx="10"/>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92645336"/>
              </p:ext>
            </p:extLst>
          </p:nvPr>
        </p:nvGraphicFramePr>
        <p:xfrm>
          <a:off x="400050" y="108787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7985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0568" y="1389096"/>
            <a:ext cx="7441925" cy="1630639"/>
          </a:xfrm>
        </p:spPr>
        <p:txBody>
          <a:bodyPr>
            <a:normAutofit fontScale="90000"/>
          </a:bodyPr>
          <a:lstStyle/>
          <a:p>
            <a:r>
              <a:rPr lang="en-US" sz="3600" b="1" dirty="0"/>
              <a:t>SNAP’s Three Month Time Limit:</a:t>
            </a:r>
            <a:br>
              <a:rPr lang="en-US" sz="3600" b="1" dirty="0"/>
            </a:br>
            <a:r>
              <a:rPr lang="en-US" sz="3600" b="1" dirty="0"/>
              <a:t>The Role for Community Groups</a:t>
            </a:r>
            <a:r>
              <a:rPr lang="en-US" b="1" dirty="0"/>
              <a:t/>
            </a:r>
            <a:br>
              <a:rPr lang="en-US" b="1" dirty="0"/>
            </a:br>
            <a:r>
              <a:rPr lang="en-US" b="1" dirty="0"/>
              <a:t/>
            </a:r>
            <a:br>
              <a:rPr lang="en-US" b="1" dirty="0"/>
            </a:br>
            <a:endParaRPr lang="en-US" b="1"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017" y="3459432"/>
            <a:ext cx="4549959" cy="3031305"/>
          </a:xfrm>
          <a:prstGeom prst="rect">
            <a:avLst/>
          </a:prstGeom>
        </p:spPr>
      </p:pic>
    </p:spTree>
    <p:extLst>
      <p:ext uri="{BB962C8B-B14F-4D97-AF65-F5344CB8AC3E}">
        <p14:creationId xmlns:p14="http://schemas.microsoft.com/office/powerpoint/2010/main" val="3490779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59423"/>
            <a:ext cx="8229600" cy="606029"/>
          </a:xfrm>
        </p:spPr>
        <p:txBody>
          <a:bodyPr/>
          <a:lstStyle/>
          <a:p>
            <a:r>
              <a:rPr lang="en-US" sz="3200" b="1" dirty="0"/>
              <a:t>Informing and Educating Clients</a:t>
            </a:r>
          </a:p>
        </p:txBody>
      </p:sp>
      <p:sp>
        <p:nvSpPr>
          <p:cNvPr id="4" name="Slide Number Placeholder 3"/>
          <p:cNvSpPr>
            <a:spLocks noGrp="1"/>
          </p:cNvSpPr>
          <p:nvPr>
            <p:ph type="sldNum" sz="quarter" idx="12"/>
          </p:nvPr>
        </p:nvSpPr>
        <p:spPr/>
        <p:txBody>
          <a:bodyPr/>
          <a:lstStyle/>
          <a:p>
            <a:pPr>
              <a:defRPr/>
            </a:pPr>
            <a:fld id="{39F80106-4630-44BB-8822-5BCD4E534637}" type="slidenum">
              <a:rPr lang="en-US" smtClean="0">
                <a:solidFill>
                  <a:prstClr val="white"/>
                </a:solidFill>
              </a:rPr>
              <a:pPr>
                <a:defRPr/>
              </a:pPr>
              <a:t>36</a:t>
            </a:fld>
            <a:endParaRPr lang="en-US">
              <a:solidFill>
                <a:prstClr val="white"/>
              </a:solidFill>
            </a:endParaRPr>
          </a:p>
        </p:txBody>
      </p:sp>
      <p:pic>
        <p:nvPicPr>
          <p:cNvPr id="7" name="Content Placeholder 6"/>
          <p:cNvPicPr>
            <a:picLocks noGrp="1"/>
          </p:cNvPicPr>
          <p:nvPr>
            <p:ph idx="1"/>
          </p:nvPr>
        </p:nvPicPr>
        <p:blipFill rotWithShape="1">
          <a:blip r:embed="rId3"/>
          <a:srcRect l="63216" t="6789" r="14216" b="36234"/>
          <a:stretch/>
        </p:blipFill>
        <p:spPr bwMode="auto">
          <a:xfrm rot="-720000">
            <a:off x="380425" y="1570423"/>
            <a:ext cx="3173824" cy="2285092"/>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4"/>
          <a:srcRect l="51795" t="8169" r="2564"/>
          <a:stretch/>
        </p:blipFill>
        <p:spPr bwMode="auto">
          <a:xfrm rot="540000">
            <a:off x="4448707" y="1743876"/>
            <a:ext cx="4208985" cy="2378669"/>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5"/>
          <a:srcRect l="53128" t="13673" r="4343"/>
          <a:stretch/>
        </p:blipFill>
        <p:spPr bwMode="auto">
          <a:xfrm>
            <a:off x="2032888" y="3626848"/>
            <a:ext cx="3790864" cy="2746815"/>
          </a:xfrm>
          <a:prstGeom prst="rect">
            <a:avLst/>
          </a:prstGeom>
          <a:ln>
            <a:solidFill>
              <a:schemeClr val="accent1"/>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002502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4322" y="717621"/>
            <a:ext cx="8552478" cy="424006"/>
          </a:xfrm>
        </p:spPr>
        <p:txBody>
          <a:bodyPr/>
          <a:lstStyle/>
          <a:p>
            <a:r>
              <a:rPr lang="en-US" sz="3200" b="1" dirty="0"/>
              <a:t>Informing and Educating Community Partners</a:t>
            </a:r>
          </a:p>
        </p:txBody>
      </p:sp>
      <p:sp>
        <p:nvSpPr>
          <p:cNvPr id="4" name="Slide Number Placeholder 3"/>
          <p:cNvSpPr>
            <a:spLocks noGrp="1"/>
          </p:cNvSpPr>
          <p:nvPr>
            <p:ph type="sldNum" sz="quarter" idx="12"/>
          </p:nvPr>
        </p:nvSpPr>
        <p:spPr/>
        <p:txBody>
          <a:bodyPr/>
          <a:lstStyle/>
          <a:p>
            <a:fld id="{CF4DCC83-79F8-4415-A7AA-61DBC831CCD9}" type="slidenum">
              <a:rPr lang="en-US" smtClean="0">
                <a:solidFill>
                  <a:prstClr val="white"/>
                </a:solidFill>
              </a:rPr>
              <a:pPr/>
              <a:t>37</a:t>
            </a:fld>
            <a:endParaRPr lang="en-US">
              <a:solidFill>
                <a:prstClr val="white"/>
              </a:solidFill>
            </a:endParaRPr>
          </a:p>
        </p:txBody>
      </p:sp>
      <p:pic>
        <p:nvPicPr>
          <p:cNvPr id="6" name="Picture 5"/>
          <p:cNvPicPr/>
          <p:nvPr/>
        </p:nvPicPr>
        <p:blipFill rotWithShape="1">
          <a:blip r:embed="rId3"/>
          <a:srcRect l="50385" t="10482" r="1410"/>
          <a:stretch/>
        </p:blipFill>
        <p:spPr bwMode="auto">
          <a:xfrm>
            <a:off x="4704373" y="2034241"/>
            <a:ext cx="3862580" cy="1935771"/>
          </a:xfrm>
          <a:prstGeom prst="rect">
            <a:avLst/>
          </a:prstGeom>
          <a:ln>
            <a:solidFill>
              <a:schemeClr val="accent1"/>
            </a:solidFill>
          </a:ln>
          <a:extLst>
            <a:ext uri="{53640926-AAD7-44d8-BBD7-CCE9431645EC}">
              <a14:shadowObscured xmlns:a14="http://schemas.microsoft.com/office/drawing/2010/main" xmlns=""/>
            </a:ext>
          </a:extLst>
        </p:spPr>
      </p:pic>
      <p:pic>
        <p:nvPicPr>
          <p:cNvPr id="7" name="Picture 6"/>
          <p:cNvPicPr/>
          <p:nvPr/>
        </p:nvPicPr>
        <p:blipFill rotWithShape="1">
          <a:blip r:embed="rId4"/>
          <a:srcRect l="50769" t="9571" r="1795"/>
          <a:stretch/>
        </p:blipFill>
        <p:spPr bwMode="auto">
          <a:xfrm>
            <a:off x="288547" y="2023963"/>
            <a:ext cx="3545472" cy="1935771"/>
          </a:xfrm>
          <a:prstGeom prst="rect">
            <a:avLst/>
          </a:prstGeom>
          <a:ln>
            <a:solidFill>
              <a:schemeClr val="accent1"/>
            </a:solidFill>
          </a:ln>
          <a:extLst>
            <a:ext uri="{53640926-AAD7-44d8-BBD7-CCE9431645EC}">
              <a14:shadowObscured xmlns:a14="http://schemas.microsoft.com/office/drawing/2010/main" xmlns=""/>
            </a:ext>
          </a:extLst>
        </p:spPr>
      </p:pic>
      <p:pic>
        <p:nvPicPr>
          <p:cNvPr id="1025" name="Picture 1" descr="http://www.hungerfreecolorado.org/wp-content/uploads/2013/09/Peas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5113" y="2162462"/>
            <a:ext cx="54654" cy="13663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635470" y="1534621"/>
            <a:ext cx="3730346" cy="338554"/>
          </a:xfrm>
          <a:prstGeom prst="rect">
            <a:avLst/>
          </a:prstGeom>
          <a:noFill/>
        </p:spPr>
        <p:txBody>
          <a:bodyPr wrap="square" rtlCol="0">
            <a:spAutoFit/>
          </a:bodyPr>
          <a:lstStyle/>
          <a:p>
            <a:r>
              <a:rPr lang="en-US" sz="1600" b="1" dirty="0">
                <a:solidFill>
                  <a:schemeClr val="accent1"/>
                </a:solidFill>
              </a:rPr>
              <a:t>Fliers from NY and PA anti-hunger groups</a:t>
            </a:r>
          </a:p>
        </p:txBody>
      </p:sp>
      <p:sp>
        <p:nvSpPr>
          <p:cNvPr id="11" name="TextBox 10"/>
          <p:cNvSpPr txBox="1"/>
          <p:nvPr/>
        </p:nvSpPr>
        <p:spPr>
          <a:xfrm>
            <a:off x="2805112" y="4116293"/>
            <a:ext cx="3615359" cy="338554"/>
          </a:xfrm>
          <a:prstGeom prst="rect">
            <a:avLst/>
          </a:prstGeom>
          <a:noFill/>
        </p:spPr>
        <p:txBody>
          <a:bodyPr wrap="square" rtlCol="0">
            <a:spAutoFit/>
          </a:bodyPr>
          <a:lstStyle/>
          <a:p>
            <a:pPr algn="ctr"/>
            <a:r>
              <a:rPr lang="en-US" sz="1600" b="1" dirty="0">
                <a:solidFill>
                  <a:schemeClr val="accent1"/>
                </a:solidFill>
              </a:rPr>
              <a:t>Web sites and webinars</a:t>
            </a:r>
          </a:p>
        </p:txBody>
      </p:sp>
      <p:pic>
        <p:nvPicPr>
          <p:cNvPr id="12" name="Picture 11">
            <a:extLst>
              <a:ext uri="{FF2B5EF4-FFF2-40B4-BE49-F238E27FC236}">
                <a16:creationId xmlns:a16="http://schemas.microsoft.com/office/drawing/2014/main" xmlns="" id="{D202CC32-4DC0-44FD-9D1C-F7C3F907D22A}"/>
              </a:ext>
            </a:extLst>
          </p:cNvPr>
          <p:cNvPicPr/>
          <p:nvPr/>
        </p:nvPicPr>
        <p:blipFill>
          <a:blip r:embed="rId6"/>
          <a:stretch>
            <a:fillRect/>
          </a:stretch>
        </p:blipFill>
        <p:spPr>
          <a:xfrm>
            <a:off x="4704373" y="4416375"/>
            <a:ext cx="3278313" cy="2288622"/>
          </a:xfrm>
          <a:prstGeom prst="rect">
            <a:avLst/>
          </a:prstGeom>
        </p:spPr>
      </p:pic>
      <p:pic>
        <p:nvPicPr>
          <p:cNvPr id="13" name="Picture 12">
            <a:extLst>
              <a:ext uri="{FF2B5EF4-FFF2-40B4-BE49-F238E27FC236}">
                <a16:creationId xmlns:a16="http://schemas.microsoft.com/office/drawing/2014/main" xmlns="" id="{329B7665-CC1D-4069-ABF2-94FACC0AC090}"/>
              </a:ext>
            </a:extLst>
          </p:cNvPr>
          <p:cNvPicPr/>
          <p:nvPr/>
        </p:nvPicPr>
        <p:blipFill rotWithShape="1">
          <a:blip r:embed="rId7"/>
          <a:srcRect l="58205" t="6381" r="19103" b="-1"/>
          <a:stretch/>
        </p:blipFill>
        <p:spPr bwMode="auto">
          <a:xfrm>
            <a:off x="649136" y="4321717"/>
            <a:ext cx="2087216" cy="23126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13063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9603"/>
            <a:ext cx="8229600" cy="606029"/>
          </a:xfrm>
        </p:spPr>
        <p:txBody>
          <a:bodyPr/>
          <a:lstStyle/>
          <a:p>
            <a:r>
              <a:rPr lang="en-US" sz="3200" b="1" dirty="0"/>
              <a:t>Outreach to Medical Providers</a:t>
            </a:r>
          </a:p>
        </p:txBody>
      </p:sp>
      <p:sp>
        <p:nvSpPr>
          <p:cNvPr id="3" name="Slide Number Placeholder 2"/>
          <p:cNvSpPr>
            <a:spLocks noGrp="1"/>
          </p:cNvSpPr>
          <p:nvPr>
            <p:ph type="sldNum" sz="quarter" idx="12"/>
          </p:nvPr>
        </p:nvSpPr>
        <p:spPr/>
        <p:txBody>
          <a:bodyPr/>
          <a:lstStyle/>
          <a:p>
            <a:fld id="{4ECEBBAF-A1F5-4C63-908C-D50EB8EAF57D}" type="slidenum">
              <a:rPr lang="en-US" smtClean="0">
                <a:solidFill>
                  <a:prstClr val="white"/>
                </a:solidFill>
              </a:rPr>
              <a:pPr/>
              <a:t>38</a:t>
            </a:fld>
            <a:endParaRPr lang="en-US">
              <a:solidFill>
                <a:prstClr val="white"/>
              </a:solidFill>
            </a:endParaRPr>
          </a:p>
        </p:txBody>
      </p:sp>
      <p:pic>
        <p:nvPicPr>
          <p:cNvPr id="5" name="Picture 4"/>
          <p:cNvPicPr/>
          <p:nvPr/>
        </p:nvPicPr>
        <p:blipFill rotWithShape="1">
          <a:blip r:embed="rId2"/>
          <a:srcRect l="50769" t="11394" r="2436"/>
          <a:stretch/>
        </p:blipFill>
        <p:spPr bwMode="auto">
          <a:xfrm>
            <a:off x="693254" y="1585913"/>
            <a:ext cx="7297541" cy="403860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4661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741966"/>
            <a:ext cx="8229600" cy="884238"/>
          </a:xfrm>
        </p:spPr>
        <p:txBody>
          <a:bodyPr/>
          <a:lstStyle/>
          <a:p>
            <a:r>
              <a:rPr lang="en-US" sz="3200" b="1" dirty="0"/>
              <a:t>Helping Clients Obtain Exemptions</a:t>
            </a:r>
          </a:p>
        </p:txBody>
      </p:sp>
      <p:sp>
        <p:nvSpPr>
          <p:cNvPr id="2" name="Content Placeholder 1"/>
          <p:cNvSpPr>
            <a:spLocks noGrp="1"/>
          </p:cNvSpPr>
          <p:nvPr>
            <p:ph sz="half" idx="1"/>
          </p:nvPr>
        </p:nvSpPr>
        <p:spPr>
          <a:xfrm>
            <a:off x="448569" y="1382697"/>
            <a:ext cx="6302829" cy="3394472"/>
          </a:xfrm>
        </p:spPr>
        <p:txBody>
          <a:bodyPr/>
          <a:lstStyle/>
          <a:p>
            <a:pPr marL="0" indent="0">
              <a:buNone/>
            </a:pPr>
            <a:endParaRPr lang="en-US" sz="1800" dirty="0"/>
          </a:p>
          <a:p>
            <a:r>
              <a:rPr lang="en-US" sz="2400" dirty="0"/>
              <a:t>Coordinate with the County-State on their plans</a:t>
            </a:r>
          </a:p>
          <a:p>
            <a:pPr>
              <a:lnSpc>
                <a:spcPct val="150000"/>
              </a:lnSpc>
            </a:pPr>
            <a:r>
              <a:rPr lang="en-US" sz="2400" dirty="0"/>
              <a:t>Train application assistors</a:t>
            </a:r>
          </a:p>
          <a:p>
            <a:pPr marL="257175" lvl="1" indent="-257175">
              <a:lnSpc>
                <a:spcPct val="150000"/>
              </a:lnSpc>
              <a:buFont typeface="Arial" pitchFamily="34" charset="0"/>
              <a:buChar char="•"/>
            </a:pPr>
            <a:r>
              <a:rPr lang="en-US" sz="2400" dirty="0"/>
              <a:t>Explaining the rules to health professionals</a:t>
            </a:r>
          </a:p>
          <a:p>
            <a:pPr>
              <a:lnSpc>
                <a:spcPct val="150000"/>
              </a:lnSpc>
            </a:pPr>
            <a:r>
              <a:rPr lang="en-US" sz="2400" dirty="0"/>
              <a:t>Screening clients at your programs </a:t>
            </a:r>
          </a:p>
          <a:p>
            <a:pPr lvl="1"/>
            <a:r>
              <a:rPr lang="en-US" sz="2000" dirty="0"/>
              <a:t>Before and after the cut-off</a:t>
            </a:r>
          </a:p>
          <a:p>
            <a:pPr lvl="1"/>
            <a:r>
              <a:rPr lang="en-US" sz="2000" dirty="0"/>
              <a:t>Use the state’s forms or develop your own</a:t>
            </a:r>
          </a:p>
          <a:p>
            <a:pPr lvl="1"/>
            <a:r>
              <a:rPr lang="en-US" sz="2000" dirty="0"/>
              <a:t>Help clients gather needed verification</a:t>
            </a:r>
          </a:p>
          <a:p>
            <a:pPr lvl="1"/>
            <a:endParaRPr lang="en-US" dirty="0"/>
          </a:p>
          <a:p>
            <a:pPr marL="342900" lvl="1" indent="0">
              <a:buNone/>
            </a:pP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53201" y="2332945"/>
            <a:ext cx="2142230" cy="1725686"/>
          </a:xfrm>
        </p:spPr>
      </p:pic>
      <p:sp>
        <p:nvSpPr>
          <p:cNvPr id="4" name="Slide Number Placeholder 3"/>
          <p:cNvSpPr>
            <a:spLocks noGrp="1"/>
          </p:cNvSpPr>
          <p:nvPr>
            <p:ph type="sldNum" sz="quarter" idx="12"/>
          </p:nvPr>
        </p:nvSpPr>
        <p:spPr/>
        <p:txBody>
          <a:bodyPr/>
          <a:lstStyle/>
          <a:p>
            <a:fld id="{CF4DCC83-79F8-4415-A7AA-61DBC831CCD9}" type="slidenum">
              <a:rPr lang="en-US" smtClean="0">
                <a:solidFill>
                  <a:prstClr val="white"/>
                </a:solidFill>
              </a:rPr>
              <a:pPr/>
              <a:t>39</a:t>
            </a:fld>
            <a:endParaRPr lang="en-US">
              <a:solidFill>
                <a:prstClr val="white"/>
              </a:solidFill>
            </a:endParaRPr>
          </a:p>
        </p:txBody>
      </p:sp>
    </p:spTree>
    <p:extLst>
      <p:ext uri="{BB962C8B-B14F-4D97-AF65-F5344CB8AC3E}">
        <p14:creationId xmlns:p14="http://schemas.microsoft.com/office/powerpoint/2010/main" val="11673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Introductions: TELL US ABOUT YOURSELF</a:t>
            </a:r>
          </a:p>
        </p:txBody>
      </p:sp>
      <p:sp>
        <p:nvSpPr>
          <p:cNvPr id="4" name="Text Placeholder 3"/>
          <p:cNvSpPr>
            <a:spLocks noGrp="1"/>
          </p:cNvSpPr>
          <p:nvPr>
            <p:ph type="body" sz="quarter" idx="10"/>
          </p:nvPr>
        </p:nvSpPr>
        <p:spPr/>
        <p:txBody>
          <a:bodyPr/>
          <a:lstStyle/>
          <a:p>
            <a:endParaRPr lang="en-US"/>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2621205908"/>
              </p:ext>
            </p:extLst>
          </p:nvPr>
        </p:nvGraphicFramePr>
        <p:xfrm>
          <a:off x="571500" y="886835"/>
          <a:ext cx="7886700" cy="501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01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Working to Tell the Story</a:t>
            </a:r>
          </a:p>
        </p:txBody>
      </p:sp>
      <p:sp>
        <p:nvSpPr>
          <p:cNvPr id="3" name="Slide Number Placeholder 2"/>
          <p:cNvSpPr>
            <a:spLocks noGrp="1"/>
          </p:cNvSpPr>
          <p:nvPr>
            <p:ph type="sldNum" sz="quarter" idx="12"/>
          </p:nvPr>
        </p:nvSpPr>
        <p:spPr/>
        <p:txBody>
          <a:bodyPr/>
          <a:lstStyle/>
          <a:p>
            <a:fld id="{4ECEBBAF-A1F5-4C63-908C-D50EB8EAF57D}" type="slidenum">
              <a:rPr lang="en-US" smtClean="0">
                <a:solidFill>
                  <a:prstClr val="white"/>
                </a:solidFill>
              </a:rPr>
              <a:pPr/>
              <a:t>40</a:t>
            </a:fld>
            <a:endParaRPr lang="en-US">
              <a:solidFill>
                <a:prstClr val="white"/>
              </a:solidFill>
            </a:endParaRPr>
          </a:p>
        </p:txBody>
      </p:sp>
      <p:pic>
        <p:nvPicPr>
          <p:cNvPr id="4" name="Picture 3"/>
          <p:cNvPicPr/>
          <p:nvPr/>
        </p:nvPicPr>
        <p:blipFill rotWithShape="1">
          <a:blip r:embed="rId3"/>
          <a:srcRect l="58718" t="19597" r="15898"/>
          <a:stretch/>
        </p:blipFill>
        <p:spPr bwMode="auto">
          <a:xfrm rot="-600000">
            <a:off x="723210" y="1602028"/>
            <a:ext cx="3015781" cy="2613692"/>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4"/>
          <a:srcRect l="56154" t="17774" r="18205"/>
          <a:stretch/>
        </p:blipFill>
        <p:spPr bwMode="auto">
          <a:xfrm rot="600000">
            <a:off x="4557018" y="1650416"/>
            <a:ext cx="3180539" cy="257451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5"/>
          <a:srcRect l="69102" t="27801" r="7949" b="-723"/>
          <a:stretch/>
        </p:blipFill>
        <p:spPr bwMode="auto">
          <a:xfrm>
            <a:off x="1100541" y="3668324"/>
            <a:ext cx="3029156" cy="2681746"/>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6"/>
          <a:srcRect l="55769" t="22788" r="17692"/>
          <a:stretch/>
        </p:blipFill>
        <p:spPr bwMode="auto">
          <a:xfrm>
            <a:off x="4572000" y="3674606"/>
            <a:ext cx="2978614" cy="268174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044870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BREAKOUT DISCUSSIONS</a:t>
            </a:r>
          </a:p>
        </p:txBody>
      </p:sp>
      <p:sp>
        <p:nvSpPr>
          <p:cNvPr id="7" name="Text Placeholder 6"/>
          <p:cNvSpPr>
            <a:spLocks noGrp="1"/>
          </p:cNvSpPr>
          <p:nvPr>
            <p:ph type="body" sz="quarter" idx="10"/>
          </p:nvPr>
        </p:nvSpPr>
        <p:spPr/>
        <p:txBody>
          <a:bodyPr/>
          <a:lstStyle/>
          <a:p>
            <a:endParaRPr lang="en-US"/>
          </a:p>
        </p:txBody>
      </p:sp>
      <p:sp>
        <p:nvSpPr>
          <p:cNvPr id="2" name="Slide Number Placeholder 1"/>
          <p:cNvSpPr>
            <a:spLocks noGrp="1"/>
          </p:cNvSpPr>
          <p:nvPr>
            <p:ph type="sldNum" sz="quarter" idx="4294967295"/>
          </p:nvPr>
        </p:nvSpPr>
        <p:spPr>
          <a:xfrm>
            <a:off x="7086600" y="6356350"/>
            <a:ext cx="2057400" cy="365125"/>
          </a:xfrm>
          <a:prstGeom prst="rect">
            <a:avLst/>
          </a:prstGeom>
        </p:spPr>
        <p:txBody>
          <a:bodyPr/>
          <a:lstStyle/>
          <a:p>
            <a:fld id="{0020394B-D24E-4448-8418-9F852E14002B}" type="slidenum">
              <a:rPr lang="en-US" smtClean="0">
                <a:solidFill>
                  <a:prstClr val="white"/>
                </a:solidFill>
              </a:rPr>
              <a:pPr/>
              <a:t>41</a:t>
            </a:fld>
            <a:endParaRPr lang="en-US">
              <a:solidFill>
                <a:prstClr val="white"/>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34603016"/>
              </p:ext>
            </p:extLst>
          </p:nvPr>
        </p:nvGraphicFramePr>
        <p:xfrm>
          <a:off x="498764" y="11398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177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3090" y="975013"/>
            <a:ext cx="6749276" cy="826889"/>
          </a:xfrm>
        </p:spPr>
        <p:txBody>
          <a:bodyPr/>
          <a:lstStyle/>
          <a:p>
            <a:pPr algn="ctr"/>
            <a:r>
              <a:rPr lang="en-US" sz="3200" b="1" dirty="0"/>
              <a:t>Preparing for SNAP’s 3-Month Time Limit</a:t>
            </a:r>
          </a:p>
        </p:txBody>
      </p:sp>
      <p:sp>
        <p:nvSpPr>
          <p:cNvPr id="3" name="Subtitle 2"/>
          <p:cNvSpPr>
            <a:spLocks noGrp="1"/>
          </p:cNvSpPr>
          <p:nvPr>
            <p:ph type="subTitle" idx="1"/>
          </p:nvPr>
        </p:nvSpPr>
        <p:spPr>
          <a:xfrm>
            <a:off x="2287429" y="4806608"/>
            <a:ext cx="4800600" cy="985838"/>
          </a:xfrm>
        </p:spPr>
        <p:txBody>
          <a:bodyPr/>
          <a:lstStyle/>
          <a:p>
            <a:endParaRPr lang="en-US" sz="1575" dirty="0">
              <a:solidFill>
                <a:schemeClr val="accent1"/>
              </a:solidFill>
            </a:endParaRPr>
          </a:p>
          <a:p>
            <a:r>
              <a:rPr lang="en-US" sz="1575" dirty="0">
                <a:solidFill>
                  <a:schemeClr val="accent1"/>
                </a:solidFill>
              </a:rPr>
              <a:t>Center on Budget and Policy Priorities</a:t>
            </a:r>
          </a:p>
          <a:p>
            <a:endParaRPr lang="en-US" sz="1125" dirty="0">
              <a:solidFill>
                <a:schemeClr val="tx1"/>
              </a:solidFill>
            </a:endParaRPr>
          </a:p>
        </p:txBody>
      </p:sp>
      <p:sp>
        <p:nvSpPr>
          <p:cNvPr id="5" name="Slide Number Placeholder 4"/>
          <p:cNvSpPr>
            <a:spLocks noGrp="1"/>
          </p:cNvSpPr>
          <p:nvPr>
            <p:ph type="sldNum" sz="quarter" idx="11"/>
          </p:nvPr>
        </p:nvSpPr>
        <p:spPr/>
        <p:txBody>
          <a:bodyPr/>
          <a:lstStyle/>
          <a:p>
            <a:fld id="{1C5ACC88-E758-48BC-822A-DEB7DEA4EBF5}" type="slidenum">
              <a:rPr lang="en-US" smtClean="0">
                <a:solidFill>
                  <a:prstClr val="white"/>
                </a:solidFill>
              </a:rPr>
              <a:pPr/>
              <a:t>5</a:t>
            </a:fld>
            <a:endParaRPr lang="en-US">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885" y="2241484"/>
            <a:ext cx="3847687" cy="2565125"/>
          </a:xfrm>
          <a:prstGeom prst="rect">
            <a:avLst/>
          </a:prstGeom>
        </p:spPr>
      </p:pic>
    </p:spTree>
    <p:extLst>
      <p:ext uri="{BB962C8B-B14F-4D97-AF65-F5344CB8AC3E}">
        <p14:creationId xmlns:p14="http://schemas.microsoft.com/office/powerpoint/2010/main" val="294319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900" y="729630"/>
            <a:ext cx="7516578" cy="300179"/>
          </a:xfrm>
        </p:spPr>
        <p:txBody>
          <a:bodyPr/>
          <a:lstStyle/>
          <a:p>
            <a:pPr algn="ctr"/>
            <a:r>
              <a:rPr lang="en-US" sz="3200" b="1" dirty="0"/>
              <a:t>Able-Bodied Adults Without Dependents</a:t>
            </a:r>
            <a:br>
              <a:rPr lang="en-US" sz="3200" b="1" dirty="0"/>
            </a:br>
            <a:r>
              <a:rPr lang="en-US" sz="3200" b="1" dirty="0"/>
              <a:t>(ABAWDs)</a:t>
            </a:r>
          </a:p>
        </p:txBody>
      </p:sp>
      <p:sp>
        <p:nvSpPr>
          <p:cNvPr id="3" name="Content Placeholder 2"/>
          <p:cNvSpPr>
            <a:spLocks noGrp="1"/>
          </p:cNvSpPr>
          <p:nvPr>
            <p:ph idx="1"/>
          </p:nvPr>
        </p:nvSpPr>
        <p:spPr>
          <a:xfrm>
            <a:off x="1304791" y="2206435"/>
            <a:ext cx="6350795" cy="3382566"/>
          </a:xfrm>
        </p:spPr>
        <p:txBody>
          <a:bodyPr/>
          <a:lstStyle/>
          <a:p>
            <a:r>
              <a:rPr lang="en-US" sz="2400" dirty="0">
                <a:solidFill>
                  <a:schemeClr val="tx2"/>
                </a:solidFill>
              </a:rPr>
              <a:t>Benefits are limited to 3 </a:t>
            </a:r>
            <a:r>
              <a:rPr lang="en-US" sz="2400" u="sng" dirty="0">
                <a:solidFill>
                  <a:schemeClr val="tx2"/>
                </a:solidFill>
              </a:rPr>
              <a:t>full</a:t>
            </a:r>
            <a:r>
              <a:rPr lang="en-US" sz="2400" dirty="0">
                <a:solidFill>
                  <a:schemeClr val="tx2"/>
                </a:solidFill>
              </a:rPr>
              <a:t> months per 3 year period to an individual.</a:t>
            </a:r>
          </a:p>
          <a:p>
            <a:r>
              <a:rPr lang="en-US" sz="2400" dirty="0">
                <a:solidFill>
                  <a:schemeClr val="tx2"/>
                </a:solidFill>
              </a:rPr>
              <a:t>Unless the individual: </a:t>
            </a:r>
          </a:p>
          <a:p>
            <a:pPr lvl="1"/>
            <a:r>
              <a:rPr lang="en-US" sz="2400" dirty="0">
                <a:solidFill>
                  <a:schemeClr val="tx2"/>
                </a:solidFill>
              </a:rPr>
              <a:t>is working (paid, unpaid or in-kind) 20 hours a week, </a:t>
            </a:r>
          </a:p>
          <a:p>
            <a:pPr lvl="1"/>
            <a:r>
              <a:rPr lang="en-US" sz="2400" dirty="0">
                <a:solidFill>
                  <a:schemeClr val="tx2"/>
                </a:solidFill>
              </a:rPr>
              <a:t>is in a qualifying training slot 20 hours a week,</a:t>
            </a:r>
          </a:p>
          <a:p>
            <a:pPr lvl="1"/>
            <a:r>
              <a:rPr lang="en-US" sz="2400" dirty="0">
                <a:solidFill>
                  <a:schemeClr val="tx2"/>
                </a:solidFill>
              </a:rPr>
              <a:t>doing workfare or community service, or</a:t>
            </a:r>
          </a:p>
          <a:p>
            <a:pPr lvl="1"/>
            <a:r>
              <a:rPr lang="en-US" sz="2400" dirty="0">
                <a:solidFill>
                  <a:schemeClr val="tx2"/>
                </a:solidFill>
                <a:latin typeface="Franklin Gothic Book" panose="020B0503020102020204" pitchFamily="34" charset="0"/>
                <a:cs typeface="Arial" panose="020B0604020202020204" pitchFamily="34" charset="0"/>
              </a:rPr>
              <a:t>meets one of the limited exemptions</a:t>
            </a:r>
            <a:endParaRPr lang="en-US" sz="2400" dirty="0">
              <a:solidFill>
                <a:schemeClr val="tx2"/>
              </a:solidFill>
              <a:latin typeface="Franklin Gothic Book" panose="020B0503020102020204" pitchFamily="34" charset="0"/>
            </a:endParaRPr>
          </a:p>
        </p:txBody>
      </p:sp>
    </p:spTree>
    <p:extLst>
      <p:ext uri="{BB962C8B-B14F-4D97-AF65-F5344CB8AC3E}">
        <p14:creationId xmlns:p14="http://schemas.microsoft.com/office/powerpoint/2010/main" val="234854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43600" y="2796097"/>
            <a:ext cx="1714500" cy="438582"/>
          </a:xfrm>
          <a:prstGeom prst="rect">
            <a:avLst/>
          </a:prstGeom>
        </p:spPr>
        <p:txBody>
          <a:bodyPr wrap="square">
            <a:spAutoFit/>
          </a:bodyPr>
          <a:lstStyle/>
          <a:p>
            <a:pPr marL="160727" indent="-160727">
              <a:buFont typeface="Arial" panose="020B0604020202020204" pitchFamily="34" charset="0"/>
              <a:buChar char="•"/>
            </a:pPr>
            <a:endParaRPr lang="en-US" sz="1125" dirty="0"/>
          </a:p>
          <a:p>
            <a:endParaRPr lang="en-US" sz="1125" dirty="0"/>
          </a:p>
        </p:txBody>
      </p:sp>
      <p:sp>
        <p:nvSpPr>
          <p:cNvPr id="3" name="Title 2"/>
          <p:cNvSpPr>
            <a:spLocks noGrp="1"/>
          </p:cNvSpPr>
          <p:nvPr>
            <p:ph type="title"/>
          </p:nvPr>
        </p:nvSpPr>
        <p:spPr>
          <a:xfrm>
            <a:off x="1396602" y="785190"/>
            <a:ext cx="6350795" cy="366713"/>
          </a:xfrm>
        </p:spPr>
        <p:txBody>
          <a:bodyPr/>
          <a:lstStyle/>
          <a:p>
            <a:pPr algn="ctr"/>
            <a:r>
              <a:rPr lang="en-US" sz="3200" b="1" dirty="0"/>
              <a:t>Who Is Exempt from the Rule?</a:t>
            </a:r>
          </a:p>
        </p:txBody>
      </p:sp>
      <p:sp>
        <p:nvSpPr>
          <p:cNvPr id="2" name="Slide Number Placeholder 1"/>
          <p:cNvSpPr>
            <a:spLocks noGrp="1"/>
          </p:cNvSpPr>
          <p:nvPr>
            <p:ph type="sldNum" sz="quarter" idx="11"/>
          </p:nvPr>
        </p:nvSpPr>
        <p:spPr/>
        <p:txBody>
          <a:bodyPr/>
          <a:lstStyle/>
          <a:p>
            <a:fld id="{1C5ACC88-E758-48BC-822A-DEB7DEA4EBF5}" type="slidenum">
              <a:rPr lang="en-US" smtClean="0"/>
              <a:t>7</a:t>
            </a:fld>
            <a:endParaRPr lang="en-US"/>
          </a:p>
        </p:txBody>
      </p:sp>
      <p:sp>
        <p:nvSpPr>
          <p:cNvPr id="9" name="Rectangle 8">
            <a:extLst>
              <a:ext uri="{FF2B5EF4-FFF2-40B4-BE49-F238E27FC236}">
                <a16:creationId xmlns:a16="http://schemas.microsoft.com/office/drawing/2014/main" xmlns="" id="{D6C8FFD0-9BA4-4645-B405-00AAEA919F0E}"/>
              </a:ext>
            </a:extLst>
          </p:cNvPr>
          <p:cNvSpPr/>
          <p:nvPr/>
        </p:nvSpPr>
        <p:spPr>
          <a:xfrm>
            <a:off x="1422646" y="1864674"/>
            <a:ext cx="6298707" cy="3785652"/>
          </a:xfrm>
          <a:prstGeom prst="rect">
            <a:avLst/>
          </a:prstGeom>
        </p:spPr>
        <p:txBody>
          <a:bodyPr wrap="square">
            <a:spAutoFit/>
          </a:bodyPr>
          <a:lstStyle/>
          <a:p>
            <a:pPr>
              <a:buFont typeface="Wingdings" panose="05000000000000000000" pitchFamily="2" charset="2"/>
              <a:buChar char="q"/>
            </a:pPr>
            <a:r>
              <a:rPr lang="en-US" sz="2400" dirty="0">
                <a:solidFill>
                  <a:schemeClr val="tx2"/>
                </a:solidFill>
              </a:rPr>
              <a:t> Under 18 or 50 years old or older</a:t>
            </a:r>
          </a:p>
          <a:p>
            <a:pPr>
              <a:buFont typeface="Wingdings" panose="05000000000000000000" pitchFamily="2" charset="2"/>
              <a:buChar char="q"/>
            </a:pPr>
            <a:r>
              <a:rPr lang="en-US" sz="2400" dirty="0">
                <a:solidFill>
                  <a:schemeClr val="tx2"/>
                </a:solidFill>
              </a:rPr>
              <a:t> Working at least 80 hours a month</a:t>
            </a:r>
          </a:p>
          <a:p>
            <a:pPr>
              <a:buFont typeface="Wingdings" panose="05000000000000000000" pitchFamily="2" charset="2"/>
              <a:buChar char="q"/>
            </a:pPr>
            <a:r>
              <a:rPr lang="en-US" sz="2400" dirty="0">
                <a:solidFill>
                  <a:schemeClr val="tx2"/>
                </a:solidFill>
              </a:rPr>
              <a:t> Residing in household with child under 18</a:t>
            </a:r>
          </a:p>
          <a:p>
            <a:pPr>
              <a:buFont typeface="Wingdings" panose="05000000000000000000" pitchFamily="2" charset="2"/>
              <a:buChar char="q"/>
            </a:pPr>
            <a:r>
              <a:rPr lang="en-US" sz="2400" dirty="0">
                <a:solidFill>
                  <a:schemeClr val="tx2"/>
                </a:solidFill>
              </a:rPr>
              <a:t> Pregnant</a:t>
            </a:r>
          </a:p>
          <a:p>
            <a:pPr>
              <a:buFont typeface="Wingdings" panose="05000000000000000000" pitchFamily="2" charset="2"/>
              <a:buChar char="q"/>
            </a:pPr>
            <a:r>
              <a:rPr lang="en-US" sz="2400" dirty="0">
                <a:solidFill>
                  <a:schemeClr val="tx2"/>
                </a:solidFill>
              </a:rPr>
              <a:t> Physically or mentally unfit for work</a:t>
            </a:r>
          </a:p>
          <a:p>
            <a:pPr>
              <a:buFont typeface="Wingdings" panose="05000000000000000000" pitchFamily="2" charset="2"/>
              <a:buChar char="q"/>
            </a:pPr>
            <a:r>
              <a:rPr lang="en-US" sz="2400" dirty="0">
                <a:solidFill>
                  <a:schemeClr val="tx2"/>
                </a:solidFill>
              </a:rPr>
              <a:t> Caring for an incapacitated person</a:t>
            </a:r>
          </a:p>
          <a:p>
            <a:pPr>
              <a:buFont typeface="Wingdings" panose="05000000000000000000" pitchFamily="2" charset="2"/>
              <a:buChar char="q"/>
            </a:pPr>
            <a:r>
              <a:rPr lang="en-US" sz="2400" dirty="0">
                <a:solidFill>
                  <a:schemeClr val="tx2"/>
                </a:solidFill>
              </a:rPr>
              <a:t> Receiving or applying for unemployment</a:t>
            </a:r>
          </a:p>
          <a:p>
            <a:pPr>
              <a:buFont typeface="Wingdings" panose="05000000000000000000" pitchFamily="2" charset="2"/>
              <a:buChar char="q"/>
            </a:pPr>
            <a:r>
              <a:rPr lang="en-US" sz="2400" dirty="0">
                <a:solidFill>
                  <a:schemeClr val="tx2"/>
                </a:solidFill>
              </a:rPr>
              <a:t> Regular participant in drug or alcohol treatment</a:t>
            </a:r>
          </a:p>
          <a:p>
            <a:pPr>
              <a:buFont typeface="Wingdings" panose="05000000000000000000" pitchFamily="2" charset="2"/>
              <a:buChar char="q"/>
            </a:pPr>
            <a:r>
              <a:rPr lang="en-US" sz="2400" dirty="0">
                <a:solidFill>
                  <a:schemeClr val="tx2"/>
                </a:solidFill>
              </a:rPr>
              <a:t> Eligible student</a:t>
            </a:r>
          </a:p>
        </p:txBody>
      </p:sp>
    </p:spTree>
    <p:extLst>
      <p:ext uri="{BB962C8B-B14F-4D97-AF65-F5344CB8AC3E}">
        <p14:creationId xmlns:p14="http://schemas.microsoft.com/office/powerpoint/2010/main" val="129501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84576"/>
            <a:ext cx="7395210" cy="642938"/>
          </a:xfrm>
        </p:spPr>
        <p:txBody>
          <a:bodyPr/>
          <a:lstStyle/>
          <a:p>
            <a:pPr algn="ctr"/>
            <a:r>
              <a:rPr lang="en-US" sz="3200" b="1" dirty="0"/>
              <a:t>Physically or Mentally Unfit for Work</a:t>
            </a:r>
          </a:p>
        </p:txBody>
      </p:sp>
      <p:sp>
        <p:nvSpPr>
          <p:cNvPr id="3" name="Content Placeholder 2"/>
          <p:cNvSpPr>
            <a:spLocks noGrp="1"/>
          </p:cNvSpPr>
          <p:nvPr>
            <p:ph idx="1"/>
          </p:nvPr>
        </p:nvSpPr>
        <p:spPr>
          <a:xfrm>
            <a:off x="800100" y="1601833"/>
            <a:ext cx="7743825" cy="4524647"/>
          </a:xfrm>
        </p:spPr>
        <p:txBody>
          <a:bodyPr>
            <a:normAutofit/>
          </a:bodyPr>
          <a:lstStyle/>
          <a:p>
            <a:pPr lvl="0"/>
            <a:r>
              <a:rPr lang="en-US" sz="2400" dirty="0">
                <a:solidFill>
                  <a:schemeClr val="tx2"/>
                </a:solidFill>
              </a:rPr>
              <a:t>Receive any kind of disability benefits;</a:t>
            </a:r>
          </a:p>
          <a:p>
            <a:pPr lvl="0"/>
            <a:r>
              <a:rPr lang="en-US" sz="2400" dirty="0">
                <a:solidFill>
                  <a:schemeClr val="tx2"/>
                </a:solidFill>
              </a:rPr>
              <a:t>Is </a:t>
            </a:r>
            <a:r>
              <a:rPr lang="en-US" sz="2400" u="sng" dirty="0">
                <a:solidFill>
                  <a:schemeClr val="tx2"/>
                </a:solidFill>
              </a:rPr>
              <a:t>obviously</a:t>
            </a:r>
            <a:r>
              <a:rPr lang="en-US" sz="2400" dirty="0">
                <a:solidFill>
                  <a:schemeClr val="tx2"/>
                </a:solidFill>
              </a:rPr>
              <a:t> unfit as determined by the </a:t>
            </a:r>
            <a:r>
              <a:rPr lang="en-US" sz="2400" u="sng" dirty="0">
                <a:solidFill>
                  <a:schemeClr val="tx2"/>
                </a:solidFill>
              </a:rPr>
              <a:t>state agency</a:t>
            </a:r>
          </a:p>
          <a:p>
            <a:pPr lvl="1"/>
            <a:r>
              <a:rPr lang="en-US" sz="2000" dirty="0">
                <a:solidFill>
                  <a:schemeClr val="tx2"/>
                </a:solidFill>
              </a:rPr>
              <a:t>This includes chronically homeless individuals;</a:t>
            </a:r>
          </a:p>
          <a:p>
            <a:pPr lvl="0"/>
            <a:r>
              <a:rPr lang="en-US" sz="2400" dirty="0">
                <a:solidFill>
                  <a:schemeClr val="tx2"/>
                </a:solidFill>
              </a:rPr>
              <a:t>If not obvious, provide a </a:t>
            </a:r>
            <a:r>
              <a:rPr lang="en-US" sz="2400" u="sng" dirty="0">
                <a:solidFill>
                  <a:schemeClr val="tx2"/>
                </a:solidFill>
              </a:rPr>
              <a:t>statement</a:t>
            </a:r>
            <a:r>
              <a:rPr lang="en-US" sz="2400" dirty="0">
                <a:solidFill>
                  <a:schemeClr val="tx2"/>
                </a:solidFill>
              </a:rPr>
              <a:t> from a: </a:t>
            </a:r>
          </a:p>
          <a:p>
            <a:pPr lvl="1"/>
            <a:r>
              <a:rPr lang="en-US" sz="2000" dirty="0">
                <a:solidFill>
                  <a:schemeClr val="tx2"/>
                </a:solidFill>
              </a:rPr>
              <a:t>Physician or physician’s assistant, </a:t>
            </a:r>
          </a:p>
          <a:p>
            <a:pPr lvl="1"/>
            <a:r>
              <a:rPr lang="en-US" sz="2000" dirty="0">
                <a:solidFill>
                  <a:schemeClr val="tx2"/>
                </a:solidFill>
              </a:rPr>
              <a:t>Psychologist, </a:t>
            </a:r>
          </a:p>
          <a:p>
            <a:pPr lvl="1"/>
            <a:r>
              <a:rPr lang="en-US" sz="2000" dirty="0">
                <a:solidFill>
                  <a:schemeClr val="tx2"/>
                </a:solidFill>
              </a:rPr>
              <a:t>Nurse or nurse practitioner, </a:t>
            </a:r>
          </a:p>
          <a:p>
            <a:pPr lvl="1"/>
            <a:r>
              <a:rPr lang="en-US" sz="2000" dirty="0">
                <a:solidFill>
                  <a:schemeClr val="tx2"/>
                </a:solidFill>
              </a:rPr>
              <a:t>Social worker, </a:t>
            </a:r>
          </a:p>
          <a:p>
            <a:pPr lvl="1"/>
            <a:r>
              <a:rPr lang="en-US" sz="2000" dirty="0">
                <a:solidFill>
                  <a:schemeClr val="tx2"/>
                </a:solidFill>
              </a:rPr>
              <a:t>Representative of a physician’s office, or </a:t>
            </a:r>
          </a:p>
          <a:p>
            <a:pPr lvl="1"/>
            <a:r>
              <a:rPr lang="en-US" sz="2000" dirty="0">
                <a:solidFill>
                  <a:schemeClr val="tx2"/>
                </a:solidFill>
              </a:rPr>
              <a:t>any other medical personnel the state determines appropriate</a:t>
            </a:r>
            <a:endParaRPr lang="en-US" sz="1800" dirty="0">
              <a:solidFill>
                <a:schemeClr val="tx2"/>
              </a:solidFill>
            </a:endParaRPr>
          </a:p>
        </p:txBody>
      </p:sp>
    </p:spTree>
    <p:extLst>
      <p:ext uri="{BB962C8B-B14F-4D97-AF65-F5344CB8AC3E}">
        <p14:creationId xmlns:p14="http://schemas.microsoft.com/office/powerpoint/2010/main" val="2130524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61" y="634139"/>
            <a:ext cx="6834077" cy="767657"/>
          </a:xfrm>
        </p:spPr>
        <p:txBody>
          <a:bodyPr>
            <a:noAutofit/>
          </a:bodyPr>
          <a:lstStyle/>
          <a:p>
            <a:pPr algn="ctr"/>
            <a:r>
              <a:rPr lang="en-US" sz="3200" b="1" dirty="0"/>
              <a:t>Who are ABAWDs?</a:t>
            </a:r>
          </a:p>
        </p:txBody>
      </p:sp>
      <p:sp>
        <p:nvSpPr>
          <p:cNvPr id="5" name="Content Placeholder 4"/>
          <p:cNvSpPr>
            <a:spLocks noGrp="1"/>
          </p:cNvSpPr>
          <p:nvPr>
            <p:ph idx="1"/>
          </p:nvPr>
        </p:nvSpPr>
        <p:spPr>
          <a:xfrm>
            <a:off x="4411036" y="1903963"/>
            <a:ext cx="3933974" cy="4372198"/>
          </a:xfrm>
        </p:spPr>
        <p:txBody>
          <a:bodyPr>
            <a:normAutofit/>
          </a:bodyPr>
          <a:lstStyle/>
          <a:p>
            <a:pPr marL="0" indent="0">
              <a:spcAft>
                <a:spcPts val="900"/>
              </a:spcAft>
              <a:buNone/>
            </a:pPr>
            <a:r>
              <a:rPr lang="en-US" sz="2400" b="1" dirty="0">
                <a:solidFill>
                  <a:schemeClr val="tx2"/>
                </a:solidFill>
              </a:rPr>
              <a:t>OH Association of Foodbank study of 5,000 ABAWDs found:</a:t>
            </a:r>
          </a:p>
          <a:p>
            <a:pPr marL="0" indent="0">
              <a:spcAft>
                <a:spcPts val="900"/>
              </a:spcAft>
              <a:buNone/>
            </a:pPr>
            <a:r>
              <a:rPr lang="en-US" sz="2400" b="1" dirty="0">
                <a:solidFill>
                  <a:schemeClr val="tx2"/>
                </a:solidFill>
              </a:rPr>
              <a:t>1 in 3 </a:t>
            </a:r>
            <a:r>
              <a:rPr lang="en-US" sz="2400" dirty="0">
                <a:solidFill>
                  <a:schemeClr val="tx2"/>
                </a:solidFill>
              </a:rPr>
              <a:t>reported working in the last year.</a:t>
            </a:r>
          </a:p>
          <a:p>
            <a:pPr marL="0" indent="0">
              <a:spcAft>
                <a:spcPts val="900"/>
              </a:spcAft>
              <a:buNone/>
            </a:pPr>
            <a:r>
              <a:rPr lang="en-US" sz="2400" b="1" dirty="0">
                <a:solidFill>
                  <a:schemeClr val="tx2"/>
                </a:solidFill>
              </a:rPr>
              <a:t>1 in 5 </a:t>
            </a:r>
            <a:r>
              <a:rPr lang="en-US" sz="2400" dirty="0">
                <a:solidFill>
                  <a:schemeClr val="tx2"/>
                </a:solidFill>
              </a:rPr>
              <a:t>are at-risk young adults, under 25, including youth aging out of foster care and exiting juvenile justice systems.</a:t>
            </a:r>
          </a:p>
          <a:p>
            <a:pPr marL="0" indent="0">
              <a:spcAft>
                <a:spcPts val="900"/>
              </a:spcAft>
              <a:buNone/>
            </a:pPr>
            <a:endParaRPr lang="en-US" sz="21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466" y="2181005"/>
            <a:ext cx="3718325" cy="3279989"/>
          </a:xfrm>
          <a:prstGeom prst="rect">
            <a:avLst/>
          </a:prstGeom>
        </p:spPr>
      </p:pic>
    </p:spTree>
    <p:extLst>
      <p:ext uri="{BB962C8B-B14F-4D97-AF65-F5344CB8AC3E}">
        <p14:creationId xmlns:p14="http://schemas.microsoft.com/office/powerpoint/2010/main" val="19345917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der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ederation" id="{19F938EE-2873-456B-A876-3C465C526388}" vid="{80BD6A25-5C85-48BC-8191-9541603932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1089</TotalTime>
  <Words>2364</Words>
  <Application>Microsoft Office PowerPoint</Application>
  <PresentationFormat>On-screen Show (4:3)</PresentationFormat>
  <Paragraphs>283</Paragraphs>
  <Slides>41</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ＭＳ Ｐゴシック</vt:lpstr>
      <vt:lpstr>Arial</vt:lpstr>
      <vt:lpstr>Baskerville Old Face</vt:lpstr>
      <vt:lpstr>Calibri</vt:lpstr>
      <vt:lpstr>Calibri Light</vt:lpstr>
      <vt:lpstr>Franklin Gothic Book</vt:lpstr>
      <vt:lpstr>Franklin Gothic Medium</vt:lpstr>
      <vt:lpstr>Myriad Pro Semibold</vt:lpstr>
      <vt:lpstr>NewsGoth BT</vt:lpstr>
      <vt:lpstr>NewsGoth Dm BT</vt:lpstr>
      <vt:lpstr>Wingdings</vt:lpstr>
      <vt:lpstr>1_Office Theme</vt:lpstr>
      <vt:lpstr>1_Federation</vt:lpstr>
      <vt:lpstr>Time Limited SNAP</vt:lpstr>
      <vt:lpstr>PowerPoint Presentation</vt:lpstr>
      <vt:lpstr>PowerPoint Presentation</vt:lpstr>
      <vt:lpstr>PowerPoint Presentation</vt:lpstr>
      <vt:lpstr>Preparing for SNAP’s 3-Month Time Limit</vt:lpstr>
      <vt:lpstr>Able-Bodied Adults Without Dependents (ABAWDs)</vt:lpstr>
      <vt:lpstr>Who Is Exempt from the Rule?</vt:lpstr>
      <vt:lpstr>Physically or Mentally Unfit for Work</vt:lpstr>
      <vt:lpstr>Who are ABAWDs?</vt:lpstr>
      <vt:lpstr>Not Always Able to Work</vt:lpstr>
      <vt:lpstr>May Lack Basic Skills</vt:lpstr>
      <vt:lpstr>Significant Barriers to Employment</vt:lpstr>
      <vt:lpstr>What Else Do We Know?</vt:lpstr>
      <vt:lpstr>Return of the Time Limit Leads to Drop in Participation </vt:lpstr>
      <vt:lpstr>State Challenges to Implementation</vt:lpstr>
      <vt:lpstr>Identifying Exempt ABAWDs:  Need More Info</vt:lpstr>
      <vt:lpstr>DuPage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SNAP’s Three Month Time Limit: The Role for Community Groups  </vt:lpstr>
      <vt:lpstr>Informing and Educating Clients</vt:lpstr>
      <vt:lpstr>Informing and Educating Community Partners</vt:lpstr>
      <vt:lpstr>Outreach to Medical Providers</vt:lpstr>
      <vt:lpstr>Helping Clients Obtain Exemptions</vt:lpstr>
      <vt:lpstr>Working to Tell the Story</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Kristin Hartsaw</cp:lastModifiedBy>
  <cp:revision>75</cp:revision>
  <cp:lastPrinted>2017-11-13T17:36:26Z</cp:lastPrinted>
  <dcterms:created xsi:type="dcterms:W3CDTF">2017-11-06T15:59:32Z</dcterms:created>
  <dcterms:modified xsi:type="dcterms:W3CDTF">2019-10-28T15:13:23Z</dcterms:modified>
</cp:coreProperties>
</file>